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24"/>
  </p:notesMasterIdLst>
  <p:sldIdLst>
    <p:sldId id="319" r:id="rId2"/>
    <p:sldId id="259" r:id="rId3"/>
    <p:sldId id="493" r:id="rId4"/>
    <p:sldId id="396" r:id="rId5"/>
    <p:sldId id="440" r:id="rId6"/>
    <p:sldId id="465" r:id="rId7"/>
    <p:sldId id="447" r:id="rId8"/>
    <p:sldId id="490" r:id="rId9"/>
    <p:sldId id="485" r:id="rId10"/>
    <p:sldId id="487" r:id="rId11"/>
    <p:sldId id="468" r:id="rId12"/>
    <p:sldId id="491" r:id="rId13"/>
    <p:sldId id="453" r:id="rId14"/>
    <p:sldId id="477" r:id="rId15"/>
    <p:sldId id="488" r:id="rId16"/>
    <p:sldId id="478" r:id="rId17"/>
    <p:sldId id="492" r:id="rId18"/>
    <p:sldId id="455" r:id="rId19"/>
    <p:sldId id="472" r:id="rId20"/>
    <p:sldId id="489" r:id="rId21"/>
    <p:sldId id="425" r:id="rId22"/>
    <p:sldId id="47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6600"/>
    <a:srgbClr val="F16623"/>
    <a:srgbClr val="FF6600"/>
    <a:srgbClr val="414141"/>
    <a:srgbClr val="EA5B0C"/>
    <a:srgbClr val="FF3300"/>
    <a:srgbClr val="F35B0C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85790" autoAdjust="0"/>
  </p:normalViewPr>
  <p:slideViewPr>
    <p:cSldViewPr snapToGrid="0">
      <p:cViewPr>
        <p:scale>
          <a:sx n="60" d="100"/>
          <a:sy n="60" d="100"/>
        </p:scale>
        <p:origin x="-15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pPr/>
              <a:t>2017-06-16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8815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8815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3992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Do czego można wykorzystać Internet:</a:t>
            </a:r>
            <a:r>
              <a:rPr lang="pl-PL" baseline="0" dirty="0" smtClean="0"/>
              <a:t> odpowiedzi uczestników mogą być różne, na slajdzie jedynie propozycja kategoryzacji wykorzystania Internetu; kategorie będą się przenikały, brak jednoznacznego podziału.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dirty="0" smtClean="0"/>
              <a:t>Objaśniamy ikony znajdujące się na pulpicie.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5198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 smtClean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 smtClean="0"/>
              <a:t>07/09/2016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 smtClean="0"/>
              <a:t>Bullety</a:t>
            </a:r>
            <a:r>
              <a:rPr lang="pl-PL" dirty="0" smtClean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1</a:t>
            </a:r>
          </a:p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2</a:t>
            </a:r>
          </a:p>
          <a:p>
            <a:pPr lvl="0"/>
            <a:r>
              <a:rPr lang="pl-PL" dirty="0" smtClean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897482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897482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11417" y="89748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67254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4447608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2" name="Elipsa 11"/>
          <p:cNvSpPr/>
          <p:nvPr userDrawn="1"/>
        </p:nvSpPr>
        <p:spPr>
          <a:xfrm>
            <a:off x="1300825" y="267254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11417" y="2672547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94" y="4447607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11486" y="4447609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smtClean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 smtClean="0"/>
              <a:t>KLIKNIJ, ABY DODAĆ TREŚĆ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 smtClean="0"/>
              <a:t>Kliknij,aby</a:t>
            </a:r>
            <a:r>
              <a:rPr lang="pl-PL" dirty="0" smtClean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Część 1</a:t>
            </a:r>
            <a:br>
              <a:rPr lang="pl-PL" dirty="0" smtClean="0"/>
            </a:br>
            <a:r>
              <a:rPr lang="pl-PL" dirty="0" smtClean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 smtClean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 smtClean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/>
            </a:lvl1pPr>
            <a:lvl2pPr marL="26517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2pPr>
            <a:lvl3pPr marL="44805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3pPr>
            <a:lvl4pPr marL="59436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4pPr>
            <a:lvl5pPr marL="77724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pl-PL" dirty="0" smtClean="0"/>
              <a:t> 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pPr/>
              <a:t>2017-06-16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493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 smtClean="0"/>
              <a:t>Wazne</a:t>
            </a:r>
            <a:r>
              <a:rPr lang="pl-PL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To jest slajd szczególnie użyteczny dla webinariów</a:t>
            </a:r>
            <a:r>
              <a:rPr lang="pl-PL" baseline="0" dirty="0" smtClean="0"/>
              <a:t> realizowanych w ramach jakichś projektów, można wstawić zdanie opisujące projekt i zależności miedzy FRSI i partnerem (oraz logotypy – poniżej).</a:t>
            </a:r>
            <a:endParaRPr lang="pl-PL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 smtClean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671" r:id="rId22"/>
    <p:sldLayoutId id="2147483676" r:id="rId23"/>
    <p:sldLayoutId id="2147483675" r:id="rId24"/>
    <p:sldLayoutId id="2147483693" r:id="rId25"/>
    <p:sldLayoutId id="2147483695" r:id="rId26"/>
    <p:sldLayoutId id="2147483696" r:id="rId27"/>
    <p:sldLayoutId id="2147483698" r:id="rId28"/>
    <p:sldLayoutId id="2147483707" r:id="rId29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p.pl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Relationship Id="rId4" Type="http://schemas.openxmlformats.org/officeDocument/2006/relationships/hyperlink" Target="http://www.google.pl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1431210" y="4461641"/>
            <a:ext cx="6250050" cy="1287590"/>
          </a:xfrm>
        </p:spPr>
        <p:txBody>
          <a:bodyPr/>
          <a:lstStyle/>
          <a:p>
            <a:r>
              <a:rPr lang="pl-PL" sz="1800" dirty="0" smtClean="0"/>
              <a:t>PROWADZI: </a:t>
            </a:r>
          </a:p>
          <a:p>
            <a:r>
              <a:rPr lang="pl-PL" sz="1800" dirty="0" smtClean="0"/>
              <a:t>………</a:t>
            </a:r>
          </a:p>
        </p:txBody>
      </p:sp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2044931" y="1569492"/>
            <a:ext cx="5096848" cy="1930453"/>
          </a:xfrm>
        </p:spPr>
        <p:txBody>
          <a:bodyPr>
            <a:normAutofit/>
          </a:bodyPr>
          <a:lstStyle/>
          <a:p>
            <a:r>
              <a:rPr lang="pl-PL" sz="6600" b="1" dirty="0" smtClean="0"/>
              <a:t>SERFUJĘ</a:t>
            </a:r>
            <a:br>
              <a:rPr lang="pl-PL" sz="6600" b="1" dirty="0" smtClean="0"/>
            </a:br>
            <a:r>
              <a:rPr lang="pl-PL" sz="6600" b="1" dirty="0" smtClean="0"/>
              <a:t>PO INTERNECIE</a:t>
            </a:r>
            <a:endParaRPr lang="pl-PL" sz="6600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466194" y="3499945"/>
            <a:ext cx="6180082" cy="7725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pl-PL" sz="2400" dirty="0" smtClean="0"/>
              <a:t>2. SZKOLENIE MODUŁU PODSTAWOWEGO</a:t>
            </a:r>
            <a:br>
              <a:rPr lang="pl-PL" sz="2400" dirty="0" smtClean="0"/>
            </a:br>
            <a:r>
              <a:rPr lang="pl-PL" sz="2400" dirty="0" smtClean="0"/>
              <a:t>„Pierwsze kroki z komputerem”</a:t>
            </a:r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817660" y="354842"/>
            <a:ext cx="4168685" cy="6503158"/>
          </a:xfrm>
        </p:spPr>
        <p:txBody>
          <a:bodyPr anchor="ctr"/>
          <a:lstStyle/>
          <a:p>
            <a:r>
              <a:rPr lang="pl-PL" sz="4000" dirty="0" smtClean="0">
                <a:solidFill>
                  <a:schemeClr val="tx1"/>
                </a:solidFill>
              </a:rPr>
              <a:t>PYTANIE Do GRUPY:</a:t>
            </a:r>
            <a:br>
              <a:rPr lang="pl-PL" sz="4000" dirty="0" smtClean="0">
                <a:solidFill>
                  <a:schemeClr val="tx1"/>
                </a:solidFill>
              </a:rPr>
            </a:br>
            <a:r>
              <a:rPr lang="pl-PL" sz="4000" dirty="0" smtClean="0">
                <a:solidFill>
                  <a:schemeClr val="tx1"/>
                </a:solidFill>
              </a:rPr>
              <a:t/>
            </a:r>
            <a:br>
              <a:rPr lang="pl-PL" sz="4000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>1. Do czego można wykorzystać Internet?</a:t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>2. O jakich możliwościach Internetu słyszeliście Państwo?</a:t>
            </a:r>
            <a:endParaRPr lang="pl-PL" sz="3200" dirty="0">
              <a:solidFill>
                <a:schemeClr val="tx1"/>
              </a:solidFill>
            </a:endParaRPr>
          </a:p>
        </p:txBody>
      </p:sp>
      <p:pic>
        <p:nvPicPr>
          <p:cNvPr id="77826" name="Picture 2" descr="Drzewo, Struktura, Sieci, Internet, Społeczn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6069" r="2606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56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41434" y="748145"/>
            <a:ext cx="2349063" cy="1878677"/>
          </a:xfrm>
        </p:spPr>
        <p:txBody>
          <a:bodyPr/>
          <a:lstStyle/>
          <a:p>
            <a:r>
              <a:rPr lang="pl-PL" dirty="0" smtClean="0"/>
              <a:t>ROZRYWKA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909318" cy="3480750"/>
          </a:xfrm>
        </p:spPr>
        <p:txBody>
          <a:bodyPr>
            <a:normAutofit lnSpcReduction="10000"/>
          </a:bodyPr>
          <a:lstStyle/>
          <a:p>
            <a:pPr algn="l"/>
            <a:r>
              <a:rPr lang="pl-PL" sz="2400" dirty="0" smtClean="0"/>
              <a:t>np.:</a:t>
            </a:r>
          </a:p>
          <a:p>
            <a:pPr algn="l">
              <a:buFont typeface="Wingdings" pitchFamily="2" charset="2"/>
              <a:buChar char="§"/>
            </a:pPr>
            <a:r>
              <a:rPr lang="pl-PL" sz="2400" dirty="0" smtClean="0"/>
              <a:t> filmy,</a:t>
            </a:r>
          </a:p>
          <a:p>
            <a:pPr algn="l">
              <a:buFont typeface="Wingdings" pitchFamily="2" charset="2"/>
              <a:buChar char="§"/>
            </a:pPr>
            <a:r>
              <a:rPr lang="pl-PL" sz="2400" dirty="0" smtClean="0"/>
              <a:t> gry,</a:t>
            </a:r>
          </a:p>
          <a:p>
            <a:pPr algn="l">
              <a:buFont typeface="Wingdings" pitchFamily="2" charset="2"/>
              <a:buChar char="§"/>
            </a:pPr>
            <a:r>
              <a:rPr lang="pl-PL" sz="2400" dirty="0" smtClean="0"/>
              <a:t> zdjęcia,</a:t>
            </a:r>
          </a:p>
          <a:p>
            <a:pPr algn="l">
              <a:buFont typeface="Wingdings" pitchFamily="2" charset="2"/>
              <a:buChar char="§"/>
            </a:pPr>
            <a:r>
              <a:rPr lang="pl-PL" sz="2400" dirty="0" smtClean="0"/>
              <a:t> radio,</a:t>
            </a:r>
          </a:p>
          <a:p>
            <a:pPr algn="l">
              <a:buFont typeface="Wingdings" pitchFamily="2" charset="2"/>
              <a:buChar char="§"/>
            </a:pPr>
            <a:r>
              <a:rPr lang="pl-PL" sz="2400" dirty="0" smtClean="0"/>
              <a:t> książki,</a:t>
            </a:r>
          </a:p>
          <a:p>
            <a:pPr marL="173038" indent="-173038" algn="l">
              <a:buFont typeface="Wingdings" pitchFamily="2" charset="2"/>
              <a:buChar char="§"/>
            </a:pPr>
            <a:r>
              <a:rPr lang="pl-PL" sz="2400" dirty="0" smtClean="0"/>
              <a:t> portale </a:t>
            </a:r>
            <a:r>
              <a:rPr lang="pl-PL" sz="2400" dirty="0" err="1" smtClean="0"/>
              <a:t>społecznościowe</a:t>
            </a:r>
            <a:r>
              <a:rPr lang="pl-PL" sz="2400" dirty="0" smtClean="0"/>
              <a:t>,</a:t>
            </a:r>
          </a:p>
          <a:p>
            <a:pPr marL="173038" indent="-173038" algn="l">
              <a:buFont typeface="Wingdings" pitchFamily="2" charset="2"/>
              <a:buChar char="§"/>
            </a:pPr>
            <a:r>
              <a:rPr lang="pl-PL" sz="2400" dirty="0" smtClean="0"/>
              <a:t> …..</a:t>
            </a:r>
          </a:p>
          <a:p>
            <a:pPr algn="l">
              <a:buFont typeface="Wingdings" pitchFamily="2" charset="2"/>
              <a:buChar char="§"/>
            </a:pPr>
            <a:endParaRPr lang="pl-PL" sz="2400" b="1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0"/>
          </p:nvPr>
        </p:nvSpPr>
        <p:spPr>
          <a:xfrm>
            <a:off x="3227494" y="3377249"/>
            <a:ext cx="2826465" cy="3480751"/>
          </a:xfrm>
        </p:spPr>
        <p:txBody>
          <a:bodyPr>
            <a:normAutofit/>
          </a:bodyPr>
          <a:lstStyle/>
          <a:p>
            <a:pPr algn="l"/>
            <a:r>
              <a:rPr lang="pl-PL" sz="2400" dirty="0" smtClean="0"/>
              <a:t>np.:</a:t>
            </a:r>
          </a:p>
          <a:p>
            <a:pPr algn="l">
              <a:buFont typeface="Wingdings" pitchFamily="2" charset="2"/>
              <a:buChar char="§"/>
            </a:pPr>
            <a:r>
              <a:rPr lang="pl-PL" sz="2400" dirty="0" smtClean="0"/>
              <a:t> telepraca,</a:t>
            </a:r>
          </a:p>
          <a:p>
            <a:pPr algn="l">
              <a:buFont typeface="Wingdings" pitchFamily="2" charset="2"/>
              <a:buChar char="§"/>
            </a:pPr>
            <a:r>
              <a:rPr lang="pl-PL" sz="2400" dirty="0" smtClean="0"/>
              <a:t> kursy, szkolenia,</a:t>
            </a:r>
          </a:p>
          <a:p>
            <a:pPr algn="l">
              <a:buFont typeface="Wingdings" pitchFamily="2" charset="2"/>
              <a:buChar char="§"/>
            </a:pPr>
            <a:r>
              <a:rPr lang="pl-PL" sz="2400" dirty="0" smtClean="0"/>
              <a:t> komunikatory,</a:t>
            </a:r>
          </a:p>
          <a:p>
            <a:pPr marL="268288" indent="-268288" algn="l">
              <a:buFont typeface="Wingdings" pitchFamily="2" charset="2"/>
              <a:buChar char="§"/>
            </a:pPr>
            <a:r>
              <a:rPr lang="pl-PL" sz="2400" dirty="0" smtClean="0"/>
              <a:t>poczta elektroniczna,</a:t>
            </a:r>
          </a:p>
          <a:p>
            <a:pPr marL="268288" indent="-268288" algn="l">
              <a:buFont typeface="Wingdings" pitchFamily="2" charset="2"/>
              <a:buChar char="§"/>
            </a:pPr>
            <a:r>
              <a:rPr lang="pl-PL" sz="2400" dirty="0" smtClean="0"/>
              <a:t>fora dyskusyjne,</a:t>
            </a:r>
          </a:p>
          <a:p>
            <a:pPr marL="268288" indent="-268288" algn="l">
              <a:buFont typeface="Wingdings" pitchFamily="2" charset="2"/>
              <a:buChar char="§"/>
            </a:pPr>
            <a:r>
              <a:rPr lang="pl-PL" sz="2400" dirty="0" smtClean="0"/>
              <a:t>….</a:t>
            </a:r>
          </a:p>
          <a:p>
            <a:pPr algn="l">
              <a:buFont typeface="Wingdings" pitchFamily="2" charset="2"/>
              <a:buChar char="§"/>
            </a:pPr>
            <a:endParaRPr lang="pl-PL" sz="2400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1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400" dirty="0" smtClean="0"/>
              <a:t>np.:</a:t>
            </a:r>
          </a:p>
          <a:p>
            <a:pPr marL="268288" indent="-268288" algn="l">
              <a:buFont typeface="Wingdings" pitchFamily="2" charset="2"/>
              <a:buChar char="§"/>
            </a:pPr>
            <a:r>
              <a:rPr lang="pl-PL" sz="2400" dirty="0" smtClean="0"/>
              <a:t>bankowość elektroniczna,</a:t>
            </a:r>
          </a:p>
          <a:p>
            <a:pPr algn="l">
              <a:buFont typeface="Wingdings" pitchFamily="2" charset="2"/>
              <a:buChar char="§"/>
            </a:pPr>
            <a:r>
              <a:rPr lang="pl-PL" sz="2400" dirty="0" smtClean="0"/>
              <a:t>  zakupy,</a:t>
            </a:r>
          </a:p>
          <a:p>
            <a:pPr marL="361950" indent="-361950" algn="l">
              <a:buFont typeface="Wingdings" pitchFamily="2" charset="2"/>
              <a:buChar char="§"/>
            </a:pPr>
            <a:r>
              <a:rPr lang="pl-PL" sz="2400" dirty="0" smtClean="0"/>
              <a:t>sprawy urzędowe, </a:t>
            </a:r>
          </a:p>
          <a:p>
            <a:pPr algn="l">
              <a:buFont typeface="Wingdings" pitchFamily="2" charset="2"/>
              <a:buChar char="§"/>
            </a:pPr>
            <a:r>
              <a:rPr lang="pl-PL" sz="2400" dirty="0" smtClean="0"/>
              <a:t>  ....</a:t>
            </a:r>
          </a:p>
          <a:p>
            <a:pPr algn="l">
              <a:buFont typeface="Wingdings" pitchFamily="2" charset="2"/>
              <a:buChar char="§"/>
            </a:pPr>
            <a:endParaRPr lang="pl-PL" sz="24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dirty="0" smtClean="0"/>
              <a:t>PRACA ZAWODOWA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dirty="0" smtClean="0"/>
              <a:t>USŁUGI</a:t>
            </a:r>
            <a:endParaRPr lang="pl-PL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975" y="5675586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1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obrazu 4" descr="Safari, Firefox, Google" title="loga popularnych przeglądarek internetowych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1" b="13061"/>
          <a:stretch>
            <a:fillRect/>
          </a:stretch>
        </p:blipFill>
        <p:spPr/>
      </p:pic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313428" y="3034814"/>
            <a:ext cx="5709000" cy="2199338"/>
          </a:xfrm>
        </p:spPr>
        <p:txBody>
          <a:bodyPr anchor="ctr"/>
          <a:lstStyle/>
          <a:p>
            <a:pPr marL="0" indent="0">
              <a:buNone/>
              <a:tabLst>
                <a:tab pos="95250" algn="l"/>
              </a:tabLst>
            </a:pPr>
            <a:r>
              <a:rPr lang="pl-PL" sz="4000" smtClean="0">
                <a:solidFill>
                  <a:srgbClr val="FF0000"/>
                </a:solidFill>
              </a:rPr>
              <a:t>Ćwiczenie 3</a:t>
            </a:r>
            <a:endParaRPr lang="pl-PL" sz="4000" dirty="0" smtClean="0">
              <a:solidFill>
                <a:srgbClr val="FF0000"/>
              </a:solidFill>
            </a:endParaRPr>
          </a:p>
          <a:p>
            <a:pPr marL="0" indent="0">
              <a:buNone/>
              <a:tabLst>
                <a:tab pos="95250" algn="l"/>
              </a:tabLst>
            </a:pPr>
            <a:r>
              <a:rPr lang="pl-PL" sz="4000" dirty="0" smtClean="0"/>
              <a:t>Uruchamianie przeglądarek </a:t>
            </a:r>
            <a:r>
              <a:rPr lang="pl-PL" sz="4000" dirty="0"/>
              <a:t>internetowych na </a:t>
            </a:r>
            <a:r>
              <a:rPr lang="pl-PL" sz="4000" dirty="0" smtClean="0"/>
              <a:t>komputerze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109460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99091" y="354520"/>
            <a:ext cx="8285602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3 </a:t>
            </a:r>
            <a:r>
              <a:rPr lang="pl-PL" sz="2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(1)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6" name="Tytuł 4"/>
          <p:cNvSpPr txBox="1">
            <a:spLocks/>
          </p:cNvSpPr>
          <p:nvPr/>
        </p:nvSpPr>
        <p:spPr>
          <a:xfrm>
            <a:off x="646386" y="1564364"/>
            <a:ext cx="8137574" cy="48679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/>
              <a:t>Samodzielne uruchom każdą z przeglądarek internetowych zainstalowanych na komputerze </a:t>
            </a:r>
            <a:r>
              <a:rPr lang="pl-PL" sz="2800" dirty="0" smtClean="0">
                <a:solidFill>
                  <a:srgbClr val="F36600"/>
                </a:solidFill>
              </a:rPr>
              <a:t>Dwukrotnie kliknij prawym przyciskiem myszy, najeżdżając kursorem na ikonę przeglądarki ze swojego stanowiska - pulpitu komputera.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/>
              <a:t>Zamknij przeglądarkę. </a:t>
            </a:r>
            <a:r>
              <a:rPr lang="pl-PL" sz="2800" dirty="0">
                <a:solidFill>
                  <a:srgbClr val="F36600"/>
                </a:solidFill>
              </a:rPr>
              <a:t>Najeżdżając kursorem na znak X - w prawym górnym rogu - zamkniesz przeglądarkę.</a:t>
            </a:r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38288" y="1575089"/>
            <a:ext cx="1499739" cy="1531360"/>
          </a:xfrm>
        </p:spPr>
        <p:txBody>
          <a:bodyPr/>
          <a:lstStyle/>
          <a:p>
            <a:r>
              <a:rPr lang="pl-PL" b="1" dirty="0" smtClean="0"/>
              <a:t>WSTECZ</a:t>
            </a:r>
            <a:endParaRPr lang="pl-PL" b="1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961697"/>
          </a:xfrm>
        </p:spPr>
        <p:txBody>
          <a:bodyPr>
            <a:noAutofit/>
          </a:bodyPr>
          <a:lstStyle/>
          <a:p>
            <a:r>
              <a:rPr lang="pl-PL" sz="4400" cap="all" spc="1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Arial" pitchFamily="34" charset="0"/>
              </a:rPr>
              <a:t>PODSTAWOWE PRZYCISKI NAWIGACYJNE</a:t>
            </a:r>
            <a:endParaRPr lang="pl-PL" sz="4400" cap="all" spc="100" dirty="0">
              <a:solidFill>
                <a:schemeClr val="tx1">
                  <a:lumMod val="90000"/>
                  <a:lumOff val="10000"/>
                </a:schemeClr>
              </a:solidFill>
              <a:latin typeface="+mj-lt"/>
              <a:ea typeface="+mj-ea"/>
              <a:cs typeface="Arial" pitchFamily="34" charset="0"/>
            </a:endParaRPr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3"/>
          </p:nvPr>
        </p:nvSpPr>
        <p:spPr>
          <a:xfrm>
            <a:off x="5099050" y="1628775"/>
            <a:ext cx="1711653" cy="1423988"/>
          </a:xfrm>
        </p:spPr>
        <p:txBody>
          <a:bodyPr/>
          <a:lstStyle/>
          <a:p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b="1" dirty="0" smtClean="0"/>
              <a:t>ODŚWIEŻ</a:t>
            </a:r>
            <a:endParaRPr lang="pl-PL" b="1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pl-PL" b="1" dirty="0" smtClean="0"/>
              <a:t>STOP</a:t>
            </a:r>
            <a:endParaRPr lang="pl-PL" b="1" dirty="0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246" y="5704005"/>
            <a:ext cx="1691680" cy="1015684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1" y="1765737"/>
            <a:ext cx="2285999" cy="3342291"/>
          </a:xfrm>
          <a:prstGeom prst="rect">
            <a:avLst/>
          </a:prstGeom>
          <a:solidFill>
            <a:srgbClr val="414141">
              <a:alpha val="60000"/>
            </a:srgbClr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r"/>
            <a:r>
              <a:rPr lang="pl-PL" sz="3200" dirty="0" smtClean="0">
                <a:solidFill>
                  <a:schemeClr val="bg1"/>
                </a:solidFill>
                <a:latin typeface="+mj-lt"/>
              </a:rPr>
              <a:t>PRZEGLADARKI INTERNETOWE</a:t>
            </a:r>
            <a:endParaRPr lang="pl-PL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491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817660" y="354842"/>
            <a:ext cx="4326340" cy="6503158"/>
          </a:xfrm>
        </p:spPr>
        <p:txBody>
          <a:bodyPr anchor="ctr"/>
          <a:lstStyle/>
          <a:p>
            <a:r>
              <a:rPr lang="pl-PL" sz="4400" dirty="0" smtClean="0">
                <a:solidFill>
                  <a:schemeClr val="tx1"/>
                </a:solidFill>
              </a:rPr>
              <a:t>PYTANIE Do GRUPY:</a:t>
            </a:r>
            <a:br>
              <a:rPr lang="pl-PL" sz="4400" dirty="0" smtClean="0">
                <a:solidFill>
                  <a:schemeClr val="tx1"/>
                </a:solidFill>
              </a:rPr>
            </a:br>
            <a:r>
              <a:rPr lang="pl-PL" sz="4400" dirty="0" smtClean="0">
                <a:solidFill>
                  <a:schemeClr val="tx1"/>
                </a:solidFill>
              </a:rPr>
              <a:t/>
            </a:r>
            <a:br>
              <a:rPr lang="pl-PL" sz="4400" dirty="0" smtClean="0">
                <a:solidFill>
                  <a:schemeClr val="tx1"/>
                </a:solidFill>
              </a:rPr>
            </a:br>
            <a:r>
              <a:rPr lang="pl-PL" sz="4400" dirty="0" smtClean="0">
                <a:solidFill>
                  <a:schemeClr val="tx1"/>
                </a:solidFill>
              </a:rPr>
              <a:t/>
            </a:r>
            <a:br>
              <a:rPr lang="pl-PL" sz="4400" dirty="0" smtClean="0">
                <a:solidFill>
                  <a:schemeClr val="tx1"/>
                </a:solidFill>
              </a:rPr>
            </a:br>
            <a:r>
              <a:rPr lang="pl-PL" sz="4400" b="1" dirty="0" smtClean="0">
                <a:solidFill>
                  <a:schemeClr val="tx1"/>
                </a:solidFill>
              </a:rPr>
              <a:t>CZYM RÓŻNIĄ SIĘ:</a:t>
            </a:r>
            <a:r>
              <a:rPr lang="pl-PL" sz="4400" dirty="0" smtClean="0">
                <a:solidFill>
                  <a:schemeClr val="tx1"/>
                </a:solidFill>
              </a:rPr>
              <a:t/>
            </a:r>
            <a:br>
              <a:rPr lang="pl-PL" sz="4400" dirty="0" smtClean="0">
                <a:solidFill>
                  <a:schemeClr val="tx1"/>
                </a:solidFill>
              </a:rPr>
            </a:br>
            <a:r>
              <a:rPr lang="pl-PL" sz="4400" dirty="0" smtClean="0">
                <a:solidFill>
                  <a:schemeClr val="tx1"/>
                </a:solidFill>
              </a:rPr>
              <a:t/>
            </a:r>
            <a:br>
              <a:rPr lang="pl-PL" sz="4400" dirty="0" smtClean="0">
                <a:solidFill>
                  <a:schemeClr val="tx1"/>
                </a:solidFill>
              </a:rPr>
            </a:br>
            <a:r>
              <a:rPr lang="pl-PL" sz="4800" dirty="0" err="1" smtClean="0">
                <a:solidFill>
                  <a:schemeClr val="tx1"/>
                </a:solidFill>
              </a:rPr>
              <a:t>przeglĄdarka</a:t>
            </a:r>
            <a:r>
              <a:rPr lang="pl-PL" sz="4800" dirty="0" smtClean="0">
                <a:solidFill>
                  <a:schemeClr val="tx1"/>
                </a:solidFill>
              </a:rPr>
              <a:t/>
            </a:r>
            <a:br>
              <a:rPr lang="pl-PL" sz="4800" dirty="0" smtClean="0">
                <a:solidFill>
                  <a:schemeClr val="tx1"/>
                </a:solidFill>
              </a:rPr>
            </a:br>
            <a:r>
              <a:rPr lang="pl-PL" sz="4800" dirty="0" smtClean="0">
                <a:solidFill>
                  <a:schemeClr val="tx1"/>
                </a:solidFill>
              </a:rPr>
              <a:t>A</a:t>
            </a:r>
            <a:br>
              <a:rPr lang="pl-PL" sz="4800" dirty="0" smtClean="0">
                <a:solidFill>
                  <a:schemeClr val="tx1"/>
                </a:solidFill>
              </a:rPr>
            </a:br>
            <a:r>
              <a:rPr lang="pl-PL" sz="4800" dirty="0" smtClean="0">
                <a:solidFill>
                  <a:schemeClr val="tx1"/>
                </a:solidFill>
              </a:rPr>
              <a:t>WYSZUKIWARKA </a:t>
            </a:r>
            <a:r>
              <a:rPr lang="pl-PL" sz="4800" dirty="0" err="1" smtClean="0">
                <a:solidFill>
                  <a:schemeClr val="tx1"/>
                </a:solidFill>
              </a:rPr>
              <a:t>InternetOWA</a:t>
            </a:r>
            <a:r>
              <a:rPr lang="pl-PL" sz="4800" dirty="0" smtClean="0">
                <a:solidFill>
                  <a:schemeClr val="tx1"/>
                </a:solidFill>
              </a:rPr>
              <a:t>?</a:t>
            </a:r>
            <a:endParaRPr lang="pl-PL" sz="4400" dirty="0">
              <a:solidFill>
                <a:schemeClr val="tx1"/>
              </a:solidFill>
            </a:endParaRPr>
          </a:p>
        </p:txBody>
      </p:sp>
      <p:pic>
        <p:nvPicPr>
          <p:cNvPr id="80898" name="Picture 2" descr="Google Obrazy, Google, Seo, Wyszukiwarka, Google Images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8540" r="2854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56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78372" y="204951"/>
            <a:ext cx="6763407" cy="1864115"/>
          </a:xfrm>
        </p:spPr>
        <p:txBody>
          <a:bodyPr>
            <a:normAutofit/>
          </a:bodyPr>
          <a:lstStyle/>
          <a:p>
            <a:r>
              <a:rPr lang="pl-PL" sz="4800" dirty="0" smtClean="0"/>
              <a:t>PRZEGLĄDARKA a WYSZUKIWARKA INTERNETOWA </a:t>
            </a:r>
            <a:r>
              <a:rPr lang="pl-PL" sz="2800" dirty="0" smtClean="0"/>
              <a:t>(1)</a:t>
            </a:r>
            <a:endParaRPr lang="pl-PL" sz="28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567560" y="2017986"/>
            <a:ext cx="8387254" cy="449317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3200" b="1" dirty="0" smtClean="0">
                <a:solidFill>
                  <a:srgbClr val="F16623"/>
                </a:solidFill>
              </a:rPr>
              <a:t>Przeglądarki</a:t>
            </a:r>
            <a:r>
              <a:rPr lang="pl-PL" sz="3200" dirty="0" smtClean="0"/>
              <a:t> używam do skorzystania </a:t>
            </a:r>
            <a:br>
              <a:rPr lang="pl-PL" sz="3200" dirty="0" smtClean="0"/>
            </a:br>
            <a:r>
              <a:rPr lang="pl-PL" sz="3200" dirty="0" smtClean="0"/>
              <a:t>z Internetu. </a:t>
            </a:r>
            <a:br>
              <a:rPr lang="pl-PL" sz="3200" dirty="0" smtClean="0"/>
            </a:br>
            <a:r>
              <a:rPr lang="pl-PL" sz="3200" i="1" dirty="0" smtClean="0">
                <a:solidFill>
                  <a:srgbClr val="F16623"/>
                </a:solidFill>
              </a:rPr>
              <a:t>Wpisuję adres do paska, jeśli go znam.</a:t>
            </a:r>
          </a:p>
          <a:p>
            <a:pPr>
              <a:buFont typeface="Wingdings" pitchFamily="2" charset="2"/>
              <a:buChar char="§"/>
            </a:pPr>
            <a:endParaRPr lang="pl-PL" sz="3200" i="1" dirty="0" smtClean="0">
              <a:solidFill>
                <a:srgbClr val="F16623"/>
              </a:solidFill>
            </a:endParaRPr>
          </a:p>
          <a:p>
            <a:r>
              <a:rPr lang="pl-PL" sz="3200" b="1" dirty="0" smtClean="0">
                <a:solidFill>
                  <a:srgbClr val="F16623"/>
                </a:solidFill>
              </a:rPr>
              <a:t>Wyszukiwarki</a:t>
            </a:r>
            <a:r>
              <a:rPr lang="pl-PL" sz="3200" dirty="0" smtClean="0"/>
              <a:t> używam, aby dotrzeć do informacji, która mnie interesuje.</a:t>
            </a:r>
          </a:p>
          <a:p>
            <a:r>
              <a:rPr lang="pl-PL" sz="3200" i="1" dirty="0" smtClean="0">
                <a:solidFill>
                  <a:srgbClr val="F16623"/>
                </a:solidFill>
              </a:rPr>
              <a:t>Nie muszę znać adresu strony, na której się znajduje.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obrazu 4" descr="Safari, Firefox, Google" title="loga popularnych przeglądarek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1" b="13061"/>
          <a:stretch>
            <a:fillRect/>
          </a:stretch>
        </p:blipFill>
        <p:spPr/>
      </p:pic>
      <p:sp>
        <p:nvSpPr>
          <p:cNvPr id="4" name="Symbol zastępczy zawartości 3"/>
          <p:cNvSpPr>
            <a:spLocks noGrp="1"/>
          </p:cNvSpPr>
          <p:nvPr>
            <p:ph idx="10"/>
          </p:nvPr>
        </p:nvSpPr>
        <p:spPr>
          <a:xfrm>
            <a:off x="313428" y="3034814"/>
            <a:ext cx="5709000" cy="2199338"/>
          </a:xfrm>
        </p:spPr>
        <p:txBody>
          <a:bodyPr anchor="ctr"/>
          <a:lstStyle/>
          <a:p>
            <a:pPr marL="0" indent="0">
              <a:buNone/>
              <a:tabLst>
                <a:tab pos="95250" algn="l"/>
              </a:tabLst>
            </a:pPr>
            <a:r>
              <a:rPr lang="pl-PL" sz="4000" dirty="0" smtClean="0">
                <a:solidFill>
                  <a:srgbClr val="FF0000"/>
                </a:solidFill>
              </a:rPr>
              <a:t>Ćwiczenie 5</a:t>
            </a:r>
          </a:p>
          <a:p>
            <a:pPr marL="0" indent="0">
              <a:buNone/>
              <a:tabLst>
                <a:tab pos="95250" algn="l"/>
              </a:tabLst>
            </a:pPr>
            <a:r>
              <a:rPr lang="pl-PL" sz="4000" dirty="0" smtClean="0"/>
              <a:t>Wyszukiwarki internetowe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106437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1451" y="327225"/>
            <a:ext cx="841229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l-PL" sz="4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ĆWICZENIE 5 </a:t>
            </a:r>
            <a:r>
              <a:rPr lang="pl-PL" sz="2800" spc="200" dirty="0" smtClean="0">
                <a:solidFill>
                  <a:srgbClr val="EA5B0C"/>
                </a:solidFill>
                <a:ea typeface="Segoe UI" panose="020B0502040204020203" pitchFamily="34" charset="0"/>
                <a:cs typeface="Arial" pitchFamily="34" charset="0"/>
              </a:rPr>
              <a:t>(1)</a:t>
            </a:r>
            <a:endParaRPr lang="pl-PL" sz="2800" spc="200" dirty="0">
              <a:solidFill>
                <a:srgbClr val="EA5B0C"/>
              </a:solidFill>
              <a:ea typeface="Segoe UI" panose="020B0502040204020203" pitchFamily="34" charset="0"/>
              <a:cs typeface="Arial" pitchFamily="34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  <p:sp>
        <p:nvSpPr>
          <p:cNvPr id="6" name="Tytuł 4"/>
          <p:cNvSpPr txBox="1">
            <a:spLocks/>
          </p:cNvSpPr>
          <p:nvPr/>
        </p:nvSpPr>
        <p:spPr>
          <a:xfrm>
            <a:off x="431450" y="1945747"/>
            <a:ext cx="8352510" cy="4313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/>
              <a:t>Otwórz wybraną przeglądarkę internetową i wpisz do paska adresu: </a:t>
            </a:r>
            <a:r>
              <a:rPr lang="pl-PL" sz="2800" u="sng" dirty="0" err="1" smtClean="0">
                <a:hlinkClick r:id="rId3"/>
              </a:rPr>
              <a:t>www.wp.pl</a:t>
            </a:r>
            <a:r>
              <a:rPr lang="pl-PL" sz="2800" dirty="0" smtClean="0"/>
              <a:t>.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/>
              <a:t>Otwórz w nowej karcie wyszukiwarkę </a:t>
            </a:r>
            <a:r>
              <a:rPr lang="pl-PL" sz="2800" u="sng" dirty="0" err="1" smtClean="0">
                <a:hlinkClick r:id="rId4"/>
              </a:rPr>
              <a:t>www.google.pl</a:t>
            </a:r>
            <a:r>
              <a:rPr lang="pl-PL" sz="2800" dirty="0" smtClean="0"/>
              <a:t>, wpisz do niej hasło: „wirtualna polska”.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/>
              <a:t>Porównaj wyniki, co widzisz w oknach obu kart.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pl-PL" sz="2800" dirty="0" smtClean="0"/>
              <a:t>Sprawdź, co sie stanie, kiedy w pasek adresu </a:t>
            </a:r>
            <a:br>
              <a:rPr lang="pl-PL" sz="2800" dirty="0" smtClean="0"/>
            </a:br>
            <a:r>
              <a:rPr lang="pl-PL" sz="2800" dirty="0" smtClean="0"/>
              <a:t>w przeglądarce wpiszesz hasło: „wirtualna polska”.</a:t>
            </a:r>
          </a:p>
        </p:txBody>
      </p:sp>
    </p:spTree>
    <p:extLst>
      <p:ext uri="{BB962C8B-B14F-4D97-AF65-F5344CB8AC3E}">
        <p14:creationId xmlns:p14="http://schemas.microsoft.com/office/powerpoint/2010/main" val="279477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zawartości 6"/>
          <p:cNvSpPr>
            <a:spLocks noGrp="1"/>
          </p:cNvSpPr>
          <p:nvPr>
            <p:ph idx="10"/>
          </p:nvPr>
        </p:nvSpPr>
        <p:spPr>
          <a:xfrm>
            <a:off x="4748474" y="0"/>
            <a:ext cx="4395526" cy="6857999"/>
          </a:xfrm>
        </p:spPr>
        <p:txBody>
          <a:bodyPr/>
          <a:lstStyle/>
          <a:p>
            <a:pPr>
              <a:buNone/>
            </a:pPr>
            <a:r>
              <a:rPr lang="pl-PL" dirty="0">
                <a:solidFill>
                  <a:schemeClr val="tx1"/>
                </a:solidFill>
              </a:rPr>
              <a:t>PYTANIE Do GRUPY</a:t>
            </a:r>
            <a:r>
              <a:rPr lang="pl-PL" dirty="0" smtClean="0">
                <a:solidFill>
                  <a:schemeClr val="tx1"/>
                </a:solidFill>
              </a:rPr>
              <a:t>:</a:t>
            </a:r>
          </a:p>
          <a:p>
            <a:pPr indent="19050">
              <a:buNone/>
            </a:pPr>
            <a:endParaRPr lang="pl-PL" b="1" dirty="0" smtClean="0">
              <a:solidFill>
                <a:schemeClr val="tx1"/>
              </a:solidFill>
            </a:endParaRPr>
          </a:p>
          <a:p>
            <a:pPr indent="19050">
              <a:buNone/>
            </a:pPr>
            <a:r>
              <a:rPr lang="pl-PL" b="1" dirty="0" smtClean="0">
                <a:solidFill>
                  <a:schemeClr val="tx1"/>
                </a:solidFill>
              </a:rPr>
              <a:t>Czy </a:t>
            </a:r>
            <a:r>
              <a:rPr lang="pl-PL" b="1" dirty="0">
                <a:solidFill>
                  <a:schemeClr val="tx1"/>
                </a:solidFill>
              </a:rPr>
              <a:t>ma </a:t>
            </a:r>
            <a:r>
              <a:rPr lang="pl-PL" b="1" dirty="0" smtClean="0">
                <a:solidFill>
                  <a:schemeClr val="tx1"/>
                </a:solidFill>
              </a:rPr>
              <a:t>znaczenie, </a:t>
            </a:r>
            <a:r>
              <a:rPr lang="pl-PL" b="1" dirty="0">
                <a:solidFill>
                  <a:schemeClr val="tx1"/>
                </a:solidFill>
              </a:rPr>
              <a:t/>
            </a:r>
            <a:br>
              <a:rPr lang="pl-PL" b="1" dirty="0">
                <a:solidFill>
                  <a:schemeClr val="tx1"/>
                </a:solidFill>
              </a:rPr>
            </a:br>
            <a:r>
              <a:rPr lang="pl-PL" dirty="0" smtClean="0">
                <a:solidFill>
                  <a:schemeClr val="tx1"/>
                </a:solidFill>
              </a:rPr>
              <a:t>Gdzie wpisujemy wyszukiwane </a:t>
            </a:r>
            <a:r>
              <a:rPr lang="pl-PL" dirty="0">
                <a:solidFill>
                  <a:schemeClr val="tx1"/>
                </a:solidFill>
              </a:rPr>
              <a:t>przez nas hasło</a:t>
            </a:r>
            <a:r>
              <a:rPr lang="pl-PL" dirty="0" smtClean="0">
                <a:solidFill>
                  <a:schemeClr val="tx1"/>
                </a:solidFill>
              </a:rPr>
              <a:t>?</a:t>
            </a:r>
            <a:endParaRPr lang="pl-PL" dirty="0"/>
          </a:p>
        </p:txBody>
      </p:sp>
      <p:pic>
        <p:nvPicPr>
          <p:cNvPr id="23554" name="Picture 2" descr="Urząd, Wolny Zawód, Komputer, Biznesu, Pracy, Laptop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7516" r="2751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169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 title="tytuł projektu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 (na niebieskim tle żółte gwiazdki).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99534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78372" y="204951"/>
            <a:ext cx="7047187" cy="1864115"/>
          </a:xfrm>
        </p:spPr>
        <p:txBody>
          <a:bodyPr>
            <a:noAutofit/>
          </a:bodyPr>
          <a:lstStyle/>
          <a:p>
            <a:r>
              <a:rPr lang="pl-PL" sz="4800" dirty="0" smtClean="0"/>
              <a:t>PRZEGLĄDARKA A WYSZUKIWARKA </a:t>
            </a:r>
            <a:r>
              <a:rPr lang="pl-PL" sz="4800" dirty="0"/>
              <a:t>INTERNETOWA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804042" y="2254469"/>
            <a:ext cx="7725104" cy="338958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2800" b="1" dirty="0" smtClean="0">
                <a:solidFill>
                  <a:srgbClr val="F36600"/>
                </a:solidFill>
              </a:rPr>
              <a:t>Nie ma znaczenia</a:t>
            </a:r>
            <a:r>
              <a:rPr lang="pl-PL" sz="2800" dirty="0" smtClean="0"/>
              <a:t>, gdzie wpisujemy hasło - </a:t>
            </a:r>
            <a:r>
              <a:rPr lang="pl-PL" sz="2800" i="1" dirty="0" smtClean="0"/>
              <a:t>czy do wyszukiwarki czy do paska adresu przeglądarki</a:t>
            </a:r>
            <a:r>
              <a:rPr lang="pl-PL" sz="2800" dirty="0" smtClean="0"/>
              <a:t>.</a:t>
            </a:r>
          </a:p>
          <a:p>
            <a:endParaRPr lang="pl-PL" sz="2800" dirty="0" smtClean="0"/>
          </a:p>
          <a:p>
            <a:r>
              <a:rPr lang="pl-PL" sz="2800" b="1" dirty="0" smtClean="0">
                <a:solidFill>
                  <a:srgbClr val="F36600"/>
                </a:solidFill>
              </a:rPr>
              <a:t>Inteligentne mechanizmy wyszukiwania</a:t>
            </a:r>
            <a:r>
              <a:rPr lang="pl-PL" sz="2800" b="1" dirty="0" smtClean="0"/>
              <a:t> </a:t>
            </a:r>
            <a:r>
              <a:rPr lang="pl-PL" sz="2800" dirty="0" smtClean="0"/>
              <a:t>wskażą potencjalne strony internetowe.</a:t>
            </a:r>
            <a:endParaRPr lang="pl-PL" sz="2800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 (na niebieskim tle żółte gwiazdki).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180775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800" dirty="0" smtClean="0"/>
              <a:t>Dziękuję za uwagę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7008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title="logo Fundacji Aktywizacj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96335"/>
            <a:ext cx="3337574" cy="2359516"/>
          </a:xfrm>
          <a:prstGeom prst="rect">
            <a:avLst/>
          </a:prstGeom>
        </p:spPr>
      </p:pic>
      <p:pic>
        <p:nvPicPr>
          <p:cNvPr id="6" name="Obraz 5" title="logo Polskiego Związku Głuchych. Oddział Łódzk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title="logo Fundacji Rozwoju Spoleczeństwa Informacyjne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title="logo Fundacji Instyt Rozwoju Regionalne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r>
              <a:rPr lang="pl-PL" sz="3600" dirty="0" smtClean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714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768095" y="585215"/>
            <a:ext cx="7439337" cy="3222510"/>
          </a:xfrm>
        </p:spPr>
        <p:txBody>
          <a:bodyPr>
            <a:normAutofit/>
          </a:bodyPr>
          <a:lstStyle/>
          <a:p>
            <a:r>
              <a:rPr lang="pl-PL" u="sng" dirty="0" smtClean="0"/>
              <a:t>Harmonogram: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PIERWSZE KROKI Z KOMPUTEREM:</a:t>
            </a:r>
            <a:br>
              <a:rPr lang="pl-PL" dirty="0" smtClean="0"/>
            </a:br>
            <a:r>
              <a:rPr lang="pl-PL" dirty="0" smtClean="0"/>
              <a:t>- Uruchamiam komputer,</a:t>
            </a:r>
            <a:br>
              <a:rPr lang="pl-PL" dirty="0" smtClean="0"/>
            </a:br>
            <a:r>
              <a:rPr lang="pl-PL" dirty="0" smtClean="0"/>
              <a:t>- </a:t>
            </a:r>
            <a:r>
              <a:rPr lang="pl-PL" b="1" dirty="0" err="1" smtClean="0"/>
              <a:t>Serfuję</a:t>
            </a:r>
            <a:r>
              <a:rPr lang="pl-PL" b="1" dirty="0" smtClean="0"/>
              <a:t> po Internecie</a:t>
            </a:r>
            <a:br>
              <a:rPr lang="pl-PL" b="1" dirty="0" smtClean="0"/>
            </a:br>
            <a:r>
              <a:rPr lang="pl-PL" dirty="0" smtClean="0"/>
              <a:t>- Zakładam skrzynkę mailową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532064" y="3671248"/>
            <a:ext cx="8385206" cy="2906973"/>
          </a:xfrm>
        </p:spPr>
        <p:txBody>
          <a:bodyPr anchor="ctr"/>
          <a:lstStyle/>
          <a:p>
            <a:pPr marL="360363" indent="-360363">
              <a:buFont typeface="Symbol" panose="05050102010706020507" pitchFamily="18" charset="2"/>
              <a:buChar char=""/>
            </a:pPr>
            <a:r>
              <a:rPr lang="pl-PL" sz="2400" dirty="0" smtClean="0"/>
              <a:t>………………………………</a:t>
            </a:r>
            <a:br>
              <a:rPr lang="pl-PL" sz="2400" dirty="0" smtClean="0"/>
            </a:br>
            <a:r>
              <a:rPr lang="pl-PL" sz="2400" dirty="0" smtClean="0">
                <a:solidFill>
                  <a:srgbClr val="FF6600"/>
                </a:solidFill>
              </a:rPr>
              <a:t>2017</a:t>
            </a:r>
            <a:r>
              <a:rPr lang="pl-PL" sz="2400" dirty="0">
                <a:solidFill>
                  <a:srgbClr val="FF6600"/>
                </a:solidFill>
              </a:rPr>
              <a:t> </a:t>
            </a:r>
          </a:p>
          <a:p>
            <a:pPr marL="360363" lvl="0" indent="-360363">
              <a:buFont typeface="Symbol" panose="05050102010706020507" pitchFamily="18" charset="2"/>
              <a:buChar char=""/>
            </a:pPr>
            <a:r>
              <a:rPr lang="pl-PL" sz="2400" dirty="0"/>
              <a:t>………………………………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>
                <a:solidFill>
                  <a:srgbClr val="FF6600"/>
                </a:solidFill>
              </a:rPr>
              <a:t>2017</a:t>
            </a:r>
          </a:p>
          <a:p>
            <a:pPr marL="360363" indent="-360363">
              <a:buFont typeface="Symbol" panose="05050102010706020507" pitchFamily="18" charset="2"/>
              <a:buChar char=""/>
            </a:pPr>
            <a:r>
              <a:rPr lang="pl-PL" sz="2400" dirty="0"/>
              <a:t>……………………………… </a:t>
            </a:r>
            <a:br>
              <a:rPr lang="pl-PL" sz="2400" dirty="0"/>
            </a:br>
            <a:r>
              <a:rPr lang="pl-PL" sz="2400" dirty="0" smtClean="0">
                <a:solidFill>
                  <a:srgbClr val="FF6600"/>
                </a:solidFill>
              </a:rPr>
              <a:t>2017</a:t>
            </a:r>
            <a:endParaRPr lang="pl-PL" sz="2400" dirty="0" smtClean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52308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0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768095" y="585215"/>
            <a:ext cx="7439337" cy="3222510"/>
          </a:xfrm>
        </p:spPr>
        <p:txBody>
          <a:bodyPr>
            <a:normAutofit/>
          </a:bodyPr>
          <a:lstStyle/>
          <a:p>
            <a:r>
              <a:rPr lang="pl-PL" u="sng" dirty="0"/>
              <a:t>Harmonogram</a:t>
            </a:r>
            <a:r>
              <a:rPr lang="pl-PL" dirty="0" smtClean="0"/>
              <a:t>:</a:t>
            </a:r>
            <a:br>
              <a:rPr lang="pl-PL" dirty="0" smtClean="0"/>
            </a:br>
            <a:r>
              <a:rPr lang="pl-PL" dirty="0" smtClean="0"/>
              <a:t>PIERWSZE KROKI Z KOMPUTEREM:</a:t>
            </a:r>
            <a:br>
              <a:rPr lang="pl-PL" dirty="0" smtClean="0"/>
            </a:br>
            <a:r>
              <a:rPr lang="pl-PL" dirty="0" smtClean="0"/>
              <a:t>- </a:t>
            </a:r>
            <a:r>
              <a:rPr lang="pl-PL" dirty="0" err="1" smtClean="0"/>
              <a:t>Serfuję</a:t>
            </a:r>
            <a:r>
              <a:rPr lang="pl-PL" dirty="0" smtClean="0"/>
              <a:t> po Internecie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532064" y="3671248"/>
            <a:ext cx="8385206" cy="2906973"/>
          </a:xfrm>
        </p:spPr>
        <p:txBody>
          <a:bodyPr anchor="ctr"/>
          <a:lstStyle/>
          <a:p>
            <a:pPr marL="360363" indent="-360363">
              <a:buFont typeface="Symbol" panose="05050102010706020507" pitchFamily="18" charset="2"/>
              <a:buChar char=""/>
            </a:pPr>
            <a:r>
              <a:rPr lang="pl-PL" sz="2400" dirty="0" smtClean="0"/>
              <a:t>………………………………</a:t>
            </a:r>
            <a:br>
              <a:rPr lang="pl-PL" sz="2400" dirty="0" smtClean="0"/>
            </a:br>
            <a:r>
              <a:rPr lang="pl-PL" sz="2400" dirty="0" smtClean="0">
                <a:solidFill>
                  <a:srgbClr val="FF6600"/>
                </a:solidFill>
              </a:rPr>
              <a:t>2017</a:t>
            </a:r>
            <a:r>
              <a:rPr lang="pl-PL" sz="2400" dirty="0">
                <a:solidFill>
                  <a:srgbClr val="FF6600"/>
                </a:solidFill>
              </a:rPr>
              <a:t> 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52308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0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14734" y="2672545"/>
            <a:ext cx="6729266" cy="114890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dirty="0" smtClean="0"/>
              <a:t>Wyszukać podstawowe informacje </a:t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 err="1" smtClean="0"/>
              <a:t>internecie</a:t>
            </a:r>
            <a:endParaRPr lang="pl-PL" sz="220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1"/>
          </p:nvPr>
        </p:nvSpPr>
        <p:spPr>
          <a:xfrm>
            <a:off x="2414734" y="4447608"/>
            <a:ext cx="6461252" cy="903318"/>
          </a:xfrm>
        </p:spPr>
        <p:txBody>
          <a:bodyPr anchor="ctr">
            <a:normAutofit fontScale="85000" lnSpcReduction="20000"/>
          </a:bodyPr>
          <a:lstStyle/>
          <a:p>
            <a:pPr marL="0" indent="0">
              <a:buNone/>
            </a:pPr>
            <a:r>
              <a:rPr lang="pl-PL" sz="4000" dirty="0" smtClean="0"/>
              <a:t>zapisywać informacje wyszukane </a:t>
            </a:r>
            <a:br>
              <a:rPr lang="pl-PL" sz="4000" dirty="0" smtClean="0"/>
            </a:br>
            <a:r>
              <a:rPr lang="pl-PL" sz="4000" dirty="0" smtClean="0"/>
              <a:t>w Internecie</a:t>
            </a:r>
            <a:endParaRPr lang="pl-PL" dirty="0"/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456774" y="835004"/>
            <a:ext cx="6639930" cy="1148907"/>
          </a:xfrm>
          <a:prstGeom prst="rect">
            <a:avLst/>
          </a:prstGeom>
        </p:spPr>
        <p:txBody>
          <a:bodyPr vert="horz" lIns="45720" tIns="45720" rIns="45720" bIns="45720" rtlCol="0" anchor="ctr">
            <a:noAutofit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 smtClean="0"/>
              <a:t>Rozpoznać ikonę przeglądarki </a:t>
            </a:r>
            <a:br>
              <a:rPr lang="pl-PL" dirty="0" smtClean="0"/>
            </a:br>
            <a:r>
              <a:rPr lang="pl-PL" dirty="0" smtClean="0"/>
              <a:t>i wyszukiwarki internetowej</a:t>
            </a:r>
            <a:endParaRPr lang="pl-PL" sz="20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" y="5486400"/>
            <a:ext cx="9144000" cy="12612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pl-PL" dirty="0" smtClean="0"/>
          </a:p>
        </p:txBody>
      </p:sp>
      <p:sp>
        <p:nvSpPr>
          <p:cNvPr id="8" name="pole tekstowe 7"/>
          <p:cNvSpPr txBox="1"/>
          <p:nvPr/>
        </p:nvSpPr>
        <p:spPr>
          <a:xfrm>
            <a:off x="126124" y="5785945"/>
            <a:ext cx="8891752" cy="96169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lvl="0" algn="ctr" defTabSz="914377">
              <a:lnSpc>
                <a:spcPct val="80000"/>
              </a:lnSpc>
              <a:spcBef>
                <a:spcPct val="0"/>
              </a:spcBef>
              <a:defRPr/>
            </a:pPr>
            <a:r>
              <a:rPr lang="pl-PL" sz="4800" cap="all" spc="2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To POTRAFI UCZESTNIK </a:t>
            </a:r>
            <a:r>
              <a:rPr lang="pl-PL" sz="4800" cap="all" spc="200" dirty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 </a:t>
            </a:r>
            <a:r>
              <a:rPr lang="pl-PL" sz="4800" cap="all" spc="2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ZAJĘCIACH</a:t>
            </a:r>
            <a:endParaRPr lang="pl-PL" sz="4800" cap="all" spc="2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4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817660" y="354842"/>
            <a:ext cx="4326340" cy="6503158"/>
          </a:xfrm>
        </p:spPr>
        <p:txBody>
          <a:bodyPr anchor="ctr"/>
          <a:lstStyle/>
          <a:p>
            <a:r>
              <a:rPr lang="pl-PL" sz="4400" dirty="0" smtClean="0">
                <a:solidFill>
                  <a:schemeClr val="tx1"/>
                </a:solidFill>
              </a:rPr>
              <a:t>PYTANIE Do GRUPY:</a:t>
            </a:r>
            <a:br>
              <a:rPr lang="pl-PL" sz="4400" dirty="0" smtClean="0">
                <a:solidFill>
                  <a:schemeClr val="tx1"/>
                </a:solidFill>
              </a:rPr>
            </a:br>
            <a:r>
              <a:rPr lang="pl-PL" sz="4400" dirty="0" smtClean="0">
                <a:solidFill>
                  <a:schemeClr val="tx1"/>
                </a:solidFill>
              </a:rPr>
              <a:t/>
            </a:r>
            <a:br>
              <a:rPr lang="pl-PL" sz="4400" dirty="0" smtClean="0">
                <a:solidFill>
                  <a:schemeClr val="tx1"/>
                </a:solidFill>
              </a:rPr>
            </a:br>
            <a:r>
              <a:rPr lang="pl-PL" sz="7200" b="1" dirty="0" smtClean="0">
                <a:solidFill>
                  <a:schemeClr val="tx1"/>
                </a:solidFill>
              </a:rPr>
              <a:t>Co to jest Internet?</a:t>
            </a:r>
            <a:endParaRPr lang="pl-PL" sz="4400" dirty="0">
              <a:solidFill>
                <a:schemeClr val="tx1"/>
              </a:solidFill>
            </a:endParaRPr>
          </a:p>
        </p:txBody>
      </p:sp>
      <p:pic>
        <p:nvPicPr>
          <p:cNvPr id="32772" name="Picture 4" descr="Internet, Globalne, Ziemi, Komunikacji, Www, Biznesu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6493" r="26493"/>
          <a:stretch>
            <a:fillRect/>
          </a:stretch>
        </p:blipFill>
        <p:spPr bwMode="auto">
          <a:xfrm>
            <a:off x="587619" y="315883"/>
            <a:ext cx="3984381" cy="58799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56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>
                <a:solidFill>
                  <a:schemeClr val="tx1"/>
                </a:solidFill>
              </a:rPr>
              <a:t>Internet to </a:t>
            </a:r>
            <a:r>
              <a:rPr lang="pl-PL" b="1" dirty="0">
                <a:solidFill>
                  <a:schemeClr val="tx1"/>
                </a:solidFill>
              </a:rPr>
              <a:t>sieć komputerowa</a:t>
            </a:r>
            <a:r>
              <a:rPr lang="pl-PL" dirty="0"/>
              <a:t/>
            </a:r>
            <a:br>
              <a:rPr lang="pl-PL" dirty="0"/>
            </a:br>
            <a:r>
              <a:rPr lang="pl-PL" sz="2800" dirty="0" smtClean="0"/>
              <a:t>(</a:t>
            </a:r>
            <a:r>
              <a:rPr lang="pl-PL" sz="2800" dirty="0" smtClean="0">
                <a:solidFill>
                  <a:schemeClr val="tx1"/>
                </a:solidFill>
              </a:rPr>
              <a:t>w </a:t>
            </a:r>
            <a:r>
              <a:rPr lang="pl-PL" sz="2800" dirty="0">
                <a:solidFill>
                  <a:schemeClr val="tx1"/>
                </a:solidFill>
              </a:rPr>
              <a:t>ogólnym </a:t>
            </a:r>
            <a:r>
              <a:rPr lang="pl-PL" sz="2800" dirty="0" smtClean="0">
                <a:solidFill>
                  <a:schemeClr val="tx1"/>
                </a:solidFill>
              </a:rPr>
              <a:t>znaczeniu)</a:t>
            </a:r>
            <a:endParaRPr lang="pl-PL" sz="2800" dirty="0"/>
          </a:p>
        </p:txBody>
      </p:sp>
      <p:pic>
        <p:nvPicPr>
          <p:cNvPr id="5" name="Symbol zastępczy obrazu 4" descr="Sieć pajęcza rozpięta w lesie" title="Sieć pajęcz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8" b="122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162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817660" y="354842"/>
            <a:ext cx="4215981" cy="6503158"/>
          </a:xfrm>
        </p:spPr>
        <p:txBody>
          <a:bodyPr anchor="ctr"/>
          <a:lstStyle/>
          <a:p>
            <a:r>
              <a:rPr lang="pl-PL" sz="5400" b="1" dirty="0" smtClean="0">
                <a:solidFill>
                  <a:schemeClr val="tx1"/>
                </a:solidFill>
              </a:rPr>
              <a:t>Internet</a:t>
            </a:r>
            <a:r>
              <a:rPr lang="pl-PL" sz="5400" dirty="0" smtClean="0">
                <a:solidFill>
                  <a:schemeClr val="tx1"/>
                </a:solidFill>
              </a:rPr>
              <a:t> </a:t>
            </a:r>
            <a:br>
              <a:rPr lang="pl-PL" sz="5400" dirty="0" smtClean="0">
                <a:solidFill>
                  <a:schemeClr val="tx1"/>
                </a:solidFill>
              </a:rPr>
            </a:br>
            <a:r>
              <a:rPr lang="pl-PL" sz="5400" dirty="0" smtClean="0">
                <a:solidFill>
                  <a:schemeClr val="tx1"/>
                </a:solidFill>
              </a:rPr>
              <a:t/>
            </a:r>
            <a:br>
              <a:rPr lang="pl-PL" sz="5400" dirty="0" smtClean="0">
                <a:solidFill>
                  <a:schemeClr val="tx1"/>
                </a:solidFill>
              </a:rPr>
            </a:br>
            <a:r>
              <a:rPr lang="pl-PL" sz="5400" dirty="0" smtClean="0">
                <a:solidFill>
                  <a:schemeClr val="tx1"/>
                </a:solidFill>
              </a:rPr>
              <a:t>czyli wiele </a:t>
            </a:r>
            <a:r>
              <a:rPr lang="pl-PL" sz="5400" b="1" dirty="0" smtClean="0">
                <a:solidFill>
                  <a:schemeClr val="tx1"/>
                </a:solidFill>
              </a:rPr>
              <a:t>połączonych ze sobą komputerów</a:t>
            </a:r>
            <a:r>
              <a:rPr lang="pl-PL" sz="5400" dirty="0" smtClean="0">
                <a:solidFill>
                  <a:schemeClr val="tx1"/>
                </a:solidFill>
              </a:rPr>
              <a:t> </a:t>
            </a:r>
            <a:endParaRPr lang="pl-PL" sz="4800" dirty="0">
              <a:solidFill>
                <a:schemeClr val="tx1"/>
              </a:solidFill>
            </a:endParaRPr>
          </a:p>
        </p:txBody>
      </p:sp>
      <p:pic>
        <p:nvPicPr>
          <p:cNvPr id="32770" name="Picture 2" descr="smart city and wireless communication network, abstract image visual, internet of things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7034" r="2703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56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1692</TotalTime>
  <Words>332</Words>
  <Application>Microsoft Office PowerPoint</Application>
  <PresentationFormat>Pokaz na ekranie (4:3)</PresentationFormat>
  <Paragraphs>86</Paragraphs>
  <Slides>22</Slides>
  <Notes>6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>Integralny</vt:lpstr>
      <vt:lpstr>SERFUJĘ PO INTERNECIE</vt:lpstr>
      <vt:lpstr>Prezentacja programu PowerPoint</vt:lpstr>
      <vt:lpstr>Prezentacja programu PowerPoint</vt:lpstr>
      <vt:lpstr>Harmonogram: PIERWSZE KROKI Z KOMPUTEREM: - Uruchamiam komputer, - Serfuję po Internecie - Zakładam skrzynkę mailową</vt:lpstr>
      <vt:lpstr>Harmonogram: PIERWSZE KROKI Z KOMPUTEREM: - Serfuję po Internecie</vt:lpstr>
      <vt:lpstr>Prezentacja programu PowerPoint</vt:lpstr>
      <vt:lpstr>PYTANIE Do GRUPY:  Co to jest Internet?</vt:lpstr>
      <vt:lpstr>Internet to sieć komputerowa (w ogólnym znaczeniu)</vt:lpstr>
      <vt:lpstr>Internet   czyli wiele połączonych ze sobą komputerów </vt:lpstr>
      <vt:lpstr>PYTANIE Do GRUPY:  1. Do czego można wykorzystać Internet?  2. O jakich możliwościach Internetu słyszeliście Państwo?</vt:lpstr>
      <vt:lpstr>ROZRYWKA</vt:lpstr>
      <vt:lpstr>Prezentacja programu PowerPoint</vt:lpstr>
      <vt:lpstr>ĆWICZENIE 3 (1)</vt:lpstr>
      <vt:lpstr>WSTECZ</vt:lpstr>
      <vt:lpstr>PYTANIE Do GRUPY:   CZYM RÓŻNIĄ SIĘ:  przeglĄdarka A WYSZUKIWARKA InternetOWA?</vt:lpstr>
      <vt:lpstr>PRZEGLĄDARKA a WYSZUKIWARKA INTERNETOWA (1)</vt:lpstr>
      <vt:lpstr>Prezentacja programu PowerPoint</vt:lpstr>
      <vt:lpstr>ĆWICZENIE 5 (1)</vt:lpstr>
      <vt:lpstr>Prezentacja programu PowerPoint</vt:lpstr>
      <vt:lpstr>PRZEGLĄDARKA A WYSZUKIWARKA INTERNETOWA</vt:lpstr>
      <vt:lpstr>Prezentacja programu PowerPoint</vt:lpstr>
      <vt:lpstr>Dziękuję za uwagę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Katarzyna Morawska</cp:lastModifiedBy>
  <cp:revision>238</cp:revision>
  <dcterms:created xsi:type="dcterms:W3CDTF">2016-08-25T12:18:52Z</dcterms:created>
  <dcterms:modified xsi:type="dcterms:W3CDTF">2017-06-16T17:11:54Z</dcterms:modified>
</cp:coreProperties>
</file>