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37"/>
  </p:notesMasterIdLst>
  <p:sldIdLst>
    <p:sldId id="319" r:id="rId2"/>
    <p:sldId id="484" r:id="rId3"/>
    <p:sldId id="485" r:id="rId4"/>
    <p:sldId id="396" r:id="rId5"/>
    <p:sldId id="465" r:id="rId6"/>
    <p:sldId id="447" r:id="rId7"/>
    <p:sldId id="467" r:id="rId8"/>
    <p:sldId id="468" r:id="rId9"/>
    <p:sldId id="469" r:id="rId10"/>
    <p:sldId id="448" r:id="rId11"/>
    <p:sldId id="477" r:id="rId12"/>
    <p:sldId id="478" r:id="rId13"/>
    <p:sldId id="471" r:id="rId14"/>
    <p:sldId id="472" r:id="rId15"/>
    <p:sldId id="476" r:id="rId16"/>
    <p:sldId id="452" r:id="rId17"/>
    <p:sldId id="453" r:id="rId18"/>
    <p:sldId id="454" r:id="rId19"/>
    <p:sldId id="455" r:id="rId20"/>
    <p:sldId id="456" r:id="rId21"/>
    <p:sldId id="479" r:id="rId22"/>
    <p:sldId id="457" r:id="rId23"/>
    <p:sldId id="458" r:id="rId24"/>
    <p:sldId id="480" r:id="rId25"/>
    <p:sldId id="459" r:id="rId26"/>
    <p:sldId id="460" r:id="rId27"/>
    <p:sldId id="481" r:id="rId28"/>
    <p:sldId id="461" r:id="rId29"/>
    <p:sldId id="462" r:id="rId30"/>
    <p:sldId id="482" r:id="rId31"/>
    <p:sldId id="463" r:id="rId32"/>
    <p:sldId id="483" r:id="rId33"/>
    <p:sldId id="464" r:id="rId34"/>
    <p:sldId id="486" r:id="rId35"/>
    <p:sldId id="470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B0C"/>
    <a:srgbClr val="FF6600"/>
    <a:srgbClr val="414141"/>
    <a:srgbClr val="FF3300"/>
    <a:srgbClr val="F35B0C"/>
    <a:srgbClr val="F36600"/>
    <a:srgbClr val="F16623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85790" autoAdjust="0"/>
  </p:normalViewPr>
  <p:slideViewPr>
    <p:cSldViewPr snapToGrid="0">
      <p:cViewPr>
        <p:scale>
          <a:sx n="60" d="100"/>
          <a:sy n="60" d="100"/>
        </p:scale>
        <p:origin x="-15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pPr/>
              <a:t>2017-06-16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8815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1. Prawidłowo</a:t>
            </a:r>
            <a:r>
              <a:rPr lang="pl-PL" baseline="0" dirty="0" smtClean="0"/>
              <a:t> włączyć i wyłączyć komputer, sprawnie posługiwać się urządzeniami komputera: myszką, klawiaturą, drukarką.</a:t>
            </a:r>
          </a:p>
          <a:p>
            <a:r>
              <a:rPr lang="pl-PL" baseline="0" dirty="0" smtClean="0"/>
              <a:t>2. Posługiwać się systemem operacyjnym w zakresie: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Uruchamiania programów, tworzenia struktur katalogów (folderów),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Zapisu i odczytu plików z dysku, dokonywania niewielkich poprawek w plikach i ponownego ich zapisywania, kopiowania i kasowania plików oraz katalogów (folderów),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Drukowania plików (dokumentów) z poziomu programów narzędziowych.</a:t>
            </a:r>
          </a:p>
          <a:p>
            <a:pPr marL="0" indent="0">
              <a:buFontTx/>
              <a:buNone/>
            </a:pPr>
            <a:r>
              <a:rPr lang="pl-PL" baseline="0" dirty="0" smtClean="0"/>
              <a:t>3. Prawidłowo podłączać i odłączać dysk wymienny.</a:t>
            </a: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3992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dirty="0" smtClean="0"/>
              <a:t>Objaśniamy ikony znajdujące się na pulpicie.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5198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8421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 smtClean="0"/>
              <a:t> 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2017-06-16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493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7" r:id="rId29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396226" y="4887310"/>
            <a:ext cx="6250050" cy="1287590"/>
          </a:xfrm>
        </p:spPr>
        <p:txBody>
          <a:bodyPr/>
          <a:lstStyle/>
          <a:p>
            <a:r>
              <a:rPr lang="pl-PL" sz="1800" dirty="0" smtClean="0"/>
              <a:t>PROWADZI: </a:t>
            </a:r>
          </a:p>
          <a:p>
            <a:r>
              <a:rPr lang="pl-PL" sz="1800" dirty="0" smtClean="0"/>
              <a:t>………</a:t>
            </a:r>
          </a:p>
        </p:txBody>
      </p:sp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2044931" y="1569492"/>
            <a:ext cx="5096848" cy="2135405"/>
          </a:xfrm>
        </p:spPr>
        <p:txBody>
          <a:bodyPr>
            <a:normAutofit/>
          </a:bodyPr>
          <a:lstStyle/>
          <a:p>
            <a:r>
              <a:rPr lang="pl-PL" sz="6600" b="1" dirty="0" smtClean="0"/>
              <a:t>Uruchamiam komputer</a:t>
            </a:r>
            <a:endParaRPr lang="pl-PL" sz="6600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466194" y="3894083"/>
            <a:ext cx="6180082" cy="7725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pl-PL" sz="2800" dirty="0" smtClean="0"/>
              <a:t>1. SZKOLENIE MODUŁU PODSTAWOWEGO</a:t>
            </a:r>
            <a:br>
              <a:rPr lang="pl-PL" sz="2800" dirty="0" smtClean="0"/>
            </a:br>
            <a:r>
              <a:rPr lang="pl-PL" sz="2800" dirty="0" smtClean="0"/>
              <a:t>„Pierwsze kroki z komputerem”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52308"/>
            <a:ext cx="1691680" cy="1015684"/>
          </a:xfrm>
          <a:prstGeom prst="rect">
            <a:avLst/>
          </a:prstGeom>
        </p:spPr>
      </p:pic>
      <p:sp>
        <p:nvSpPr>
          <p:cNvPr id="8" name="Tytuł 4"/>
          <p:cNvSpPr txBox="1">
            <a:spLocks/>
          </p:cNvSpPr>
          <p:nvPr/>
        </p:nvSpPr>
        <p:spPr>
          <a:xfrm>
            <a:off x="157654" y="1110338"/>
            <a:ext cx="6934625" cy="3074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pl-PL" sz="3200" dirty="0" smtClean="0"/>
              <a:t> </a:t>
            </a:r>
            <a:r>
              <a:rPr lang="pl-PL" sz="3600" dirty="0" smtClean="0"/>
              <a:t>Proszę wyszukać na swoim komputerze znak „włącz”.</a:t>
            </a:r>
          </a:p>
          <a:p>
            <a:endParaRPr lang="pl-PL" sz="1000" dirty="0" smtClean="0"/>
          </a:p>
          <a:p>
            <a:pPr marL="457200" indent="-457200"/>
            <a:r>
              <a:rPr lang="pl-PL" sz="3600" dirty="0" smtClean="0">
                <a:solidFill>
                  <a:srgbClr val="FF6600"/>
                </a:solidFill>
              </a:rPr>
              <a:t>	Uruchom komputer za jego pomocą i cierpliwie czekaj, </a:t>
            </a:r>
            <a:r>
              <a:rPr lang="pl-PL" sz="3600" dirty="0">
                <a:solidFill>
                  <a:srgbClr val="FF6600"/>
                </a:solidFill>
              </a:rPr>
              <a:t/>
            </a:r>
            <a:br>
              <a:rPr lang="pl-PL" sz="3600" dirty="0">
                <a:solidFill>
                  <a:srgbClr val="FF6600"/>
                </a:solidFill>
              </a:rPr>
            </a:br>
            <a:r>
              <a:rPr lang="pl-PL" sz="3600" dirty="0" smtClean="0">
                <a:solidFill>
                  <a:srgbClr val="FF6600"/>
                </a:solidFill>
              </a:rPr>
              <a:t>aż się uruchomi.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2144111" y="4326503"/>
            <a:ext cx="6999889" cy="1986454"/>
          </a:xfrm>
          <a:prstGeom prst="rect">
            <a:avLst/>
          </a:prstGeom>
          <a:solidFill>
            <a:srgbClr val="414141">
              <a:alpha val="60000"/>
            </a:srgbClr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2800" dirty="0" smtClean="0">
                <a:solidFill>
                  <a:schemeClr val="bg1"/>
                </a:solidFill>
              </a:rPr>
              <a:t>Zobaczysz: </a:t>
            </a:r>
          </a:p>
          <a:p>
            <a:r>
              <a:rPr lang="pl-PL" sz="2800" dirty="0" smtClean="0">
                <a:solidFill>
                  <a:schemeClr val="bg1"/>
                </a:solidFill>
              </a:rPr>
              <a:t>najpierw  </a:t>
            </a:r>
            <a:r>
              <a:rPr lang="pl-PL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	</a:t>
            </a:r>
            <a:r>
              <a:rPr lang="pl-PL" sz="2800" dirty="0" smtClean="0">
                <a:solidFill>
                  <a:schemeClr val="bg1"/>
                </a:solidFill>
              </a:rPr>
              <a:t>czarny ekran </a:t>
            </a:r>
            <a:endParaRPr lang="pl-PL" sz="2800" dirty="0">
              <a:solidFill>
                <a:schemeClr val="bg1"/>
              </a:solidFill>
            </a:endParaRPr>
          </a:p>
          <a:p>
            <a:r>
              <a:rPr lang="pl-PL" sz="2800" dirty="0">
                <a:solidFill>
                  <a:schemeClr val="bg1"/>
                </a:solidFill>
              </a:rPr>
              <a:t>potem </a:t>
            </a:r>
            <a:r>
              <a:rPr lang="pl-PL" sz="2800" dirty="0" smtClean="0">
                <a:solidFill>
                  <a:schemeClr val="bg1"/>
                </a:solidFill>
              </a:rPr>
              <a:t>	 </a:t>
            </a:r>
            <a:r>
              <a:rPr lang="pl-PL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	</a:t>
            </a:r>
            <a:r>
              <a:rPr lang="pl-PL" sz="2800" dirty="0" smtClean="0">
                <a:solidFill>
                  <a:schemeClr val="bg1"/>
                </a:solidFill>
              </a:rPr>
              <a:t>ikonę </a:t>
            </a:r>
            <a:r>
              <a:rPr lang="pl-PL" sz="2800" dirty="0">
                <a:solidFill>
                  <a:schemeClr val="bg1"/>
                </a:solidFill>
              </a:rPr>
              <a:t>systemu </a:t>
            </a:r>
            <a:r>
              <a:rPr lang="pl-PL" sz="2800" dirty="0" smtClean="0">
                <a:solidFill>
                  <a:schemeClr val="bg1"/>
                </a:solidFill>
              </a:rPr>
              <a:t>operacyjnego</a:t>
            </a:r>
            <a:endParaRPr lang="pl-PL" sz="2800" dirty="0">
              <a:solidFill>
                <a:schemeClr val="bg1"/>
              </a:solidFill>
            </a:endParaRPr>
          </a:p>
          <a:p>
            <a:r>
              <a:rPr lang="pl-PL" sz="2800" dirty="0" smtClean="0">
                <a:solidFill>
                  <a:schemeClr val="bg1"/>
                </a:solidFill>
              </a:rPr>
              <a:t>następnie </a:t>
            </a:r>
            <a:r>
              <a:rPr lang="pl-PL" sz="28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	</a:t>
            </a:r>
            <a:r>
              <a:rPr lang="pl-PL" sz="2800" dirty="0" smtClean="0">
                <a:solidFill>
                  <a:schemeClr val="bg1"/>
                </a:solidFill>
              </a:rPr>
              <a:t>wyświetli </a:t>
            </a:r>
            <a:r>
              <a:rPr lang="pl-PL" sz="2800" dirty="0">
                <a:solidFill>
                  <a:schemeClr val="bg1"/>
                </a:solidFill>
              </a:rPr>
              <a:t>się tzw. pulpit </a:t>
            </a:r>
            <a:r>
              <a:rPr lang="pl-PL" sz="2800" dirty="0" smtClean="0">
                <a:solidFill>
                  <a:schemeClr val="bg1"/>
                </a:solidFill>
              </a:rPr>
              <a:t>komputera</a:t>
            </a:r>
            <a:endParaRPr lang="pl-P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foldery</a:t>
            </a:r>
            <a:br>
              <a:rPr lang="pl-PL" dirty="0"/>
            </a:br>
            <a:r>
              <a:rPr lang="pl-PL" dirty="0" smtClean="0"/>
              <a:t>pliki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83004" y="206961"/>
            <a:ext cx="8640279" cy="849330"/>
          </a:xfrm>
        </p:spPr>
        <p:txBody>
          <a:bodyPr>
            <a:noAutofit/>
          </a:bodyPr>
          <a:lstStyle/>
          <a:p>
            <a:r>
              <a:rPr lang="pl-PL" sz="4800" cap="all" spc="10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rPr>
              <a:t>IKONY</a:t>
            </a:r>
            <a:r>
              <a:rPr lang="pl-PL" sz="4000" dirty="0" smtClean="0"/>
              <a:t> </a:t>
            </a:r>
            <a:r>
              <a:rPr lang="pl-PL" sz="4800" cap="all" spc="10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rPr>
              <a:t>NA PULPICIE KOMPUTERA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pPr algn="r"/>
            <a:r>
              <a:rPr lang="pl-PL" sz="2400" dirty="0">
                <a:latin typeface="+mj-lt"/>
              </a:rPr>
              <a:t>n</a:t>
            </a:r>
            <a:r>
              <a:rPr lang="pl-PL" sz="2400" dirty="0" smtClean="0">
                <a:latin typeface="+mj-lt"/>
              </a:rPr>
              <a:t>p. Word, Excel</a:t>
            </a:r>
            <a:endParaRPr lang="pl-PL" sz="2400" dirty="0">
              <a:latin typeface="+mj-lt"/>
            </a:endParaRPr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3"/>
          </p:nvPr>
        </p:nvSpPr>
        <p:spPr>
          <a:xfrm>
            <a:off x="5099050" y="1628775"/>
            <a:ext cx="1711653" cy="1423988"/>
          </a:xfrm>
        </p:spPr>
        <p:txBody>
          <a:bodyPr/>
          <a:lstStyle/>
          <a:p>
            <a:r>
              <a:rPr lang="pl-PL" dirty="0" smtClean="0"/>
              <a:t>przeglądarka internetowa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 smtClean="0"/>
              <a:t>programy użytkowe</a:t>
            </a:r>
            <a:endParaRPr lang="pl-PL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l-PL" dirty="0" smtClean="0"/>
              <a:t>KOSZ</a:t>
            </a:r>
            <a:endParaRPr lang="pl-PL" dirty="0"/>
          </a:p>
        </p:txBody>
      </p:sp>
      <p:sp>
        <p:nvSpPr>
          <p:cNvPr id="10" name="Symbol zastępczy tekstu 3"/>
          <p:cNvSpPr txBox="1">
            <a:spLocks/>
          </p:cNvSpPr>
          <p:nvPr/>
        </p:nvSpPr>
        <p:spPr>
          <a:xfrm>
            <a:off x="466934" y="1497464"/>
            <a:ext cx="1910739" cy="1531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828754" indent="0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285943" indent="0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31" indent="0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20" indent="0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09" indent="0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l-PL" sz="2400" dirty="0" smtClean="0">
                <a:latin typeface="+mj-lt"/>
              </a:rPr>
              <a:t>Foldery (katalogi)</a:t>
            </a:r>
          </a:p>
          <a:p>
            <a:pPr algn="r"/>
            <a:r>
              <a:rPr lang="pl-PL" sz="2400" dirty="0" smtClean="0">
                <a:latin typeface="+mj-lt"/>
              </a:rPr>
              <a:t>Pliki (dokumenty) pliki w folderach</a:t>
            </a:r>
            <a:endParaRPr lang="pl-PL" sz="2400" dirty="0">
              <a:latin typeface="+mj-lt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246" y="5704005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1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902938" cy="1499616"/>
          </a:xfrm>
        </p:spPr>
        <p:txBody>
          <a:bodyPr>
            <a:normAutofit fontScale="90000"/>
          </a:bodyPr>
          <a:lstStyle/>
          <a:p>
            <a:r>
              <a:rPr lang="pl-PL" sz="5300" dirty="0" smtClean="0"/>
              <a:t>Rozmieszczanie ikon </a:t>
            </a:r>
            <a:br>
              <a:rPr lang="pl-PL" sz="5300" dirty="0" smtClean="0"/>
            </a:br>
            <a:r>
              <a:rPr lang="pl-PL" sz="2400" dirty="0" smtClean="0"/>
              <a:t>(</a:t>
            </a:r>
            <a:r>
              <a:rPr lang="pl-PL" sz="2400" dirty="0" err="1" smtClean="0"/>
              <a:t>pulpiT</a:t>
            </a:r>
            <a:r>
              <a:rPr lang="pl-PL" sz="2400" dirty="0" smtClean="0"/>
              <a:t>, </a:t>
            </a:r>
            <a:r>
              <a:rPr lang="pl-PL" sz="2400" dirty="0" err="1" smtClean="0"/>
              <a:t>pasEk</a:t>
            </a:r>
            <a:r>
              <a:rPr lang="pl-PL" sz="2400" dirty="0" smtClean="0"/>
              <a:t> zadań)</a:t>
            </a:r>
            <a:r>
              <a:rPr lang="pl-PL" sz="2700" dirty="0" smtClean="0"/>
              <a:t/>
            </a:r>
            <a:br>
              <a:rPr lang="pl-PL" sz="2700" dirty="0" smtClean="0"/>
            </a:br>
            <a:r>
              <a:rPr lang="pl-PL" sz="5300" dirty="0" smtClean="0"/>
              <a:t>Jak działa mysz?</a:t>
            </a:r>
            <a:endParaRPr lang="pl-PL" sz="53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2601311" y="2285998"/>
            <a:ext cx="6069722" cy="397291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342900" indent="-342900" defTabSz="914377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3200" cap="all" spc="100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Weź do prawej ręki myszkę </a:t>
            </a:r>
            <a:br>
              <a:rPr lang="pl-PL" sz="3200" cap="all" spc="100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</a:br>
            <a:r>
              <a:rPr lang="pl-PL" sz="3200" cap="all" spc="10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i </a:t>
            </a:r>
            <a:r>
              <a:rPr lang="pl-PL" sz="3200" cap="all" spc="100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poruszaj nią</a:t>
            </a:r>
            <a:r>
              <a:rPr lang="pl-PL" sz="3200" cap="all" spc="10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342900" indent="-342900" defTabSz="914377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3200" cap="all" spc="100" dirty="0" smtClean="0">
                <a:solidFill>
                  <a:srgbClr val="414141"/>
                </a:solidFill>
                <a:latin typeface="+mj-lt"/>
                <a:ea typeface="+mj-ea"/>
                <a:cs typeface="+mj-cs"/>
              </a:rPr>
              <a:t>Zaobserwuj</a:t>
            </a:r>
            <a:r>
              <a:rPr lang="pl-PL" sz="3200" cap="all" spc="100" dirty="0">
                <a:solidFill>
                  <a:srgbClr val="414141"/>
                </a:solidFill>
                <a:latin typeface="+mj-lt"/>
                <a:ea typeface="+mj-ea"/>
                <a:cs typeface="+mj-cs"/>
              </a:rPr>
              <a:t>, co dzieje się na ekranie komputera</a:t>
            </a:r>
            <a:r>
              <a:rPr lang="pl-PL" sz="3200" cap="all" spc="100" dirty="0" smtClean="0">
                <a:solidFill>
                  <a:srgbClr val="414141"/>
                </a:solidFill>
                <a:latin typeface="+mj-lt"/>
                <a:ea typeface="+mj-ea"/>
                <a:cs typeface="+mj-cs"/>
              </a:rPr>
              <a:t>?</a:t>
            </a:r>
          </a:p>
          <a:p>
            <a:pPr marL="342900" indent="-342900" defTabSz="914377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3200" cap="all" spc="10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Obserwuj </a:t>
            </a:r>
            <a:r>
              <a:rPr lang="pl-PL" sz="3200" cap="all" spc="100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ruchy kursora na ekranie wywoływane ruchem ręki. </a:t>
            </a:r>
            <a:endParaRPr lang="pl-PL" sz="3200" cap="all" spc="100" dirty="0" smtClean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  <a:p>
            <a:pPr marL="342900" indent="-342900" defTabSz="914377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3200" cap="all" spc="100" dirty="0" smtClean="0">
                <a:solidFill>
                  <a:srgbClr val="414141"/>
                </a:solidFill>
                <a:latin typeface="+mj-lt"/>
                <a:ea typeface="+mj-ea"/>
                <a:cs typeface="+mj-cs"/>
              </a:rPr>
              <a:t>Klikaj </a:t>
            </a:r>
            <a:r>
              <a:rPr lang="pl-PL" sz="3200" cap="all" spc="100" dirty="0">
                <a:solidFill>
                  <a:srgbClr val="414141"/>
                </a:solidFill>
                <a:latin typeface="+mj-lt"/>
                <a:ea typeface="+mj-ea"/>
                <a:cs typeface="+mj-cs"/>
              </a:rPr>
              <a:t>prawym przyciskiem </a:t>
            </a:r>
            <a:r>
              <a:rPr lang="pl-PL" sz="3200" cap="all" spc="100" dirty="0" smtClean="0">
                <a:solidFill>
                  <a:srgbClr val="414141"/>
                </a:solidFill>
                <a:latin typeface="+mj-lt"/>
                <a:ea typeface="+mj-ea"/>
                <a:cs typeface="+mj-cs"/>
              </a:rPr>
              <a:t>myszy</a:t>
            </a:r>
            <a:endParaRPr lang="pl-PL" sz="3200" cap="all" spc="100" dirty="0">
              <a:solidFill>
                <a:srgbClr val="41414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682358" y="1269076"/>
            <a:ext cx="4461641" cy="453939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748474" y="1779617"/>
            <a:ext cx="4332464" cy="3298767"/>
          </a:xfrm>
        </p:spPr>
        <p:txBody>
          <a:bodyPr/>
          <a:lstStyle/>
          <a:p>
            <a:pPr marL="0" indent="0">
              <a:buNone/>
            </a:pPr>
            <a:r>
              <a:rPr lang="pl-PL" b="1" dirty="0"/>
              <a:t>Uruchamianie programów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na komputerze</a:t>
            </a:r>
            <a:endParaRPr lang="pl-PL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599296" y="286282"/>
            <a:ext cx="4544704" cy="785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377">
              <a:lnSpc>
                <a:spcPct val="80000"/>
              </a:lnSpc>
              <a:spcBef>
                <a:spcPct val="0"/>
              </a:spcBef>
              <a:defRPr/>
            </a:pPr>
            <a:r>
              <a:rPr lang="pl-PL" sz="6000" cap="all" spc="100" dirty="0">
                <a:solidFill>
                  <a:srgbClr val="EA5B0C"/>
                </a:solidFill>
                <a:latin typeface="+mj-lt"/>
                <a:ea typeface="+mj-ea"/>
                <a:cs typeface="+mj-cs"/>
              </a:rPr>
              <a:t>ĆWICZENIE 3</a:t>
            </a:r>
          </a:p>
        </p:txBody>
      </p:sp>
      <p:pic>
        <p:nvPicPr>
          <p:cNvPr id="24578" name="Picture 2" descr="Windows 10, System Operacyjny, Windows, Os, Wygrać 1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9069" r="2906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587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748474" y="1779617"/>
            <a:ext cx="4332464" cy="3298767"/>
          </a:xfrm>
        </p:spPr>
        <p:txBody>
          <a:bodyPr/>
          <a:lstStyle/>
          <a:p>
            <a:pPr marL="0" indent="0">
              <a:buNone/>
            </a:pPr>
            <a:r>
              <a:rPr lang="pl-PL" b="1" dirty="0"/>
              <a:t>Uruchamianie programów użytkowych </a:t>
            </a:r>
            <a:r>
              <a:rPr lang="pl-PL" b="1" dirty="0" smtClean="0"/>
              <a:t>np. 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>z </a:t>
            </a:r>
            <a:r>
              <a:rPr lang="pl-PL" b="1" dirty="0"/>
              <a:t>pakietu Office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sz="4000" dirty="0" smtClean="0"/>
              <a:t>- program </a:t>
            </a:r>
            <a:r>
              <a:rPr lang="pl-PL" sz="4000" dirty="0"/>
              <a:t>Word</a:t>
            </a: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729654" y="286282"/>
            <a:ext cx="4414345" cy="785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377">
              <a:lnSpc>
                <a:spcPct val="80000"/>
              </a:lnSpc>
              <a:spcBef>
                <a:spcPct val="0"/>
              </a:spcBef>
              <a:defRPr/>
            </a:pPr>
            <a:r>
              <a:rPr lang="pl-PL" sz="6000" cap="all" spc="100" dirty="0">
                <a:solidFill>
                  <a:srgbClr val="EA5B0C"/>
                </a:solidFill>
                <a:latin typeface="+mj-lt"/>
                <a:ea typeface="+mj-ea"/>
                <a:cs typeface="+mj-cs"/>
              </a:rPr>
              <a:t>ĆWICZENIE 4</a:t>
            </a:r>
          </a:p>
        </p:txBody>
      </p:sp>
      <p:pic>
        <p:nvPicPr>
          <p:cNvPr id="6" name="Picture 2" descr="Windows 10, System Operacyjny, Windows, Os, Wygrać 1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9069" r="2906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169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2935996" y="1446792"/>
            <a:ext cx="5372432" cy="2668009"/>
          </a:xfrm>
        </p:spPr>
        <p:txBody>
          <a:bodyPr>
            <a:normAutofit/>
          </a:bodyPr>
          <a:lstStyle/>
          <a:p>
            <a:r>
              <a:rPr lang="pl-PL" sz="6000" dirty="0">
                <a:solidFill>
                  <a:srgbClr val="EA5B0C"/>
                </a:solidFill>
              </a:rPr>
              <a:t>Samodzielnie uruchom </a:t>
            </a:r>
            <a:r>
              <a:rPr lang="pl-PL" sz="6000" dirty="0" smtClean="0">
                <a:solidFill>
                  <a:srgbClr val="EA5B0C"/>
                </a:solidFill>
              </a:rPr>
              <a:t>i </a:t>
            </a:r>
            <a:r>
              <a:rPr lang="pl-PL" sz="6000" dirty="0">
                <a:solidFill>
                  <a:srgbClr val="EA5B0C"/>
                </a:solidFill>
              </a:rPr>
              <a:t>zamknij </a:t>
            </a:r>
            <a:r>
              <a:rPr lang="pl-PL" sz="6000" dirty="0" smtClean="0">
                <a:solidFill>
                  <a:srgbClr val="EA5B0C"/>
                </a:solidFill>
              </a:rPr>
              <a:t/>
            </a:r>
            <a:br>
              <a:rPr lang="pl-PL" sz="6000" dirty="0" smtClean="0">
                <a:solidFill>
                  <a:srgbClr val="EA5B0C"/>
                </a:solidFill>
              </a:rPr>
            </a:br>
            <a:r>
              <a:rPr lang="pl-PL" sz="6000" dirty="0" smtClean="0"/>
              <a:t>z </a:t>
            </a:r>
            <a:r>
              <a:rPr lang="pl-PL" sz="6000" dirty="0"/>
              <a:t>menu START</a:t>
            </a:r>
            <a:r>
              <a:rPr lang="pl-PL" sz="6000" dirty="0" smtClean="0"/>
              <a:t>:</a:t>
            </a:r>
            <a:endParaRPr lang="pl-PL" sz="4900" dirty="0"/>
          </a:p>
        </p:txBody>
      </p:sp>
      <p:pic>
        <p:nvPicPr>
          <p:cNvPr id="1026" name="Picture 2" descr="Logo programu Microsoft Wor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70" y="3405355"/>
            <a:ext cx="1822834" cy="75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ogo programu Excel, otwórz aplikacj&amp;eogon; Microsoft Excel Onl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27" y="4585465"/>
            <a:ext cx="1010401" cy="101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katarzynam\Dropbox\Zrzuty ekranu\Zrzut ekranu 2017-05-05 23.58.2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81" y="1198179"/>
            <a:ext cx="1191047" cy="168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666593" y="3782495"/>
            <a:ext cx="3925614" cy="220717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4000" dirty="0" smtClean="0"/>
              <a:t>- kalkulator</a:t>
            </a:r>
          </a:p>
          <a:p>
            <a:r>
              <a:rPr lang="pl-PL" sz="4000" dirty="0" smtClean="0"/>
              <a:t>- </a:t>
            </a:r>
            <a:r>
              <a:rPr lang="pl-PL" sz="4000" dirty="0"/>
              <a:t>program </a:t>
            </a:r>
            <a:r>
              <a:rPr lang="pl-PL" sz="4000" dirty="0" smtClean="0"/>
              <a:t>Word</a:t>
            </a:r>
            <a:r>
              <a:rPr lang="pl-PL" sz="4000" dirty="0"/>
              <a:t/>
            </a:r>
            <a:br>
              <a:rPr lang="pl-PL" sz="4000" dirty="0"/>
            </a:br>
            <a:r>
              <a:rPr lang="pl-PL" sz="4000" dirty="0" smtClean="0"/>
              <a:t>- </a:t>
            </a:r>
            <a:r>
              <a:rPr lang="pl-PL" sz="4000" dirty="0"/>
              <a:t>program </a:t>
            </a:r>
            <a:r>
              <a:rPr lang="pl-PL" sz="4000" dirty="0" smtClean="0"/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22131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30621" y="327225"/>
            <a:ext cx="826771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6000" dirty="0">
                <a:solidFill>
                  <a:srgbClr val="EA5B0C"/>
                </a:solidFill>
              </a:rPr>
              <a:t>ĆWICZENIE 4</a:t>
            </a:r>
            <a:r>
              <a:rPr lang="pl-PL" sz="4800" b="1" spc="200" dirty="0" smtClean="0">
                <a:solidFill>
                  <a:srgbClr val="EA5B0C"/>
                </a:solidFill>
                <a:latin typeface="Arial" pitchFamily="34" charset="0"/>
                <a:ea typeface="Segoe UI" panose="020B0502040204020203" pitchFamily="34" charset="0"/>
                <a:cs typeface="Arial" pitchFamily="34" charset="0"/>
              </a:rPr>
              <a:t> </a:t>
            </a:r>
            <a:r>
              <a:rPr lang="pl-PL" sz="2800" b="1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(1)</a:t>
            </a:r>
            <a:endParaRPr lang="pl-PL" sz="2800" b="1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70370" y="1570128"/>
            <a:ext cx="8087027" cy="1104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Uruchamianie programów użytkowych </a:t>
            </a:r>
            <a:br>
              <a:rPr lang="pl-PL" sz="3200" b="1" dirty="0" smtClean="0"/>
            </a:br>
            <a:r>
              <a:rPr lang="pl-PL" sz="3200" b="1" dirty="0" smtClean="0"/>
              <a:t>z pakietu Office – program Word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770370" y="2893325"/>
            <a:ext cx="8013590" cy="33655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dirty="0" smtClean="0"/>
              <a:t> </a:t>
            </a:r>
            <a:r>
              <a:rPr lang="pl-PL" sz="2800" dirty="0" smtClean="0"/>
              <a:t>Uruchamiamy program Word z:</a:t>
            </a:r>
          </a:p>
          <a:p>
            <a:pPr>
              <a:buFont typeface="Wingdings" pitchFamily="2" charset="2"/>
              <a:buChar char="§"/>
            </a:pPr>
            <a:r>
              <a:rPr lang="pl-PL" sz="2800" dirty="0" smtClean="0"/>
              <a:t> menu START lub</a:t>
            </a:r>
          </a:p>
          <a:p>
            <a:pPr>
              <a:buFont typeface="Wingdings" pitchFamily="2" charset="2"/>
              <a:buChar char="§"/>
            </a:pPr>
            <a:r>
              <a:rPr lang="pl-PL" sz="2800" dirty="0" smtClean="0"/>
              <a:t> z pulpitu komputera. </a:t>
            </a:r>
          </a:p>
        </p:txBody>
      </p:sp>
      <p:pic>
        <p:nvPicPr>
          <p:cNvPr id="8" name="Picture 2" descr="Logo programu Microsoft Wor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567" y="2837797"/>
            <a:ext cx="1822834" cy="75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0371" y="354520"/>
            <a:ext cx="8114322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6000" dirty="0">
                <a:solidFill>
                  <a:srgbClr val="EA5B0C"/>
                </a:solidFill>
              </a:rPr>
              <a:t>ĆWICZENIE 4 </a:t>
            </a:r>
            <a:r>
              <a:rPr lang="pl-PL" sz="2800" dirty="0">
                <a:solidFill>
                  <a:srgbClr val="EA5B0C"/>
                </a:solidFill>
              </a:rPr>
              <a:t>(2)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70370" y="1283525"/>
            <a:ext cx="8087027" cy="1104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Uruchamianie programów użytkowych </a:t>
            </a:r>
            <a:br>
              <a:rPr lang="pl-PL" sz="3200" b="1" dirty="0" smtClean="0"/>
            </a:br>
            <a:r>
              <a:rPr lang="pl-PL" sz="3200" b="1" dirty="0" smtClean="0"/>
              <a:t>z pakietu Office – program Word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599089" y="2524837"/>
            <a:ext cx="8008883" cy="3749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600"/>
              </a:spcBef>
            </a:pPr>
            <a:r>
              <a:rPr lang="pl-PL" sz="2800" dirty="0" smtClean="0"/>
              <a:t>Ćwiczymy w programie Word posługiwanie się klawiaturą, m. in:</a:t>
            </a:r>
          </a:p>
          <a:p>
            <a:pPr marL="687387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/>
              <a:t>pisownię polskich znaków przy użyciu klawiatury, np. ą, ę, ś, ć, 	ź, ł, ż, ó,</a:t>
            </a:r>
          </a:p>
          <a:p>
            <a:pPr marL="687387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/>
              <a:t>pisownię dużej litery,</a:t>
            </a:r>
          </a:p>
          <a:p>
            <a:pPr marL="687387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/>
              <a:t>znaczenie klawiszy np. </a:t>
            </a:r>
            <a:r>
              <a:rPr lang="pl-PL" sz="2800" dirty="0" err="1" smtClean="0"/>
              <a:t>caps</a:t>
            </a:r>
            <a:r>
              <a:rPr lang="pl-PL" sz="2800" dirty="0" smtClean="0"/>
              <a:t> </a:t>
            </a:r>
            <a:r>
              <a:rPr lang="pl-PL" sz="2800" dirty="0" err="1" smtClean="0"/>
              <a:t>look</a:t>
            </a:r>
            <a:r>
              <a:rPr lang="pl-PL" sz="2800" dirty="0" smtClean="0"/>
              <a:t>, enter, </a:t>
            </a:r>
            <a:r>
              <a:rPr lang="pl-PL" sz="2800" dirty="0" err="1" smtClean="0"/>
              <a:t>shift</a:t>
            </a:r>
            <a:r>
              <a:rPr lang="pl-PL" sz="2800" dirty="0" smtClean="0"/>
              <a:t>, </a:t>
            </a:r>
            <a:r>
              <a:rPr lang="pl-PL" sz="2800" dirty="0" err="1" smtClean="0"/>
              <a:t>ctrl</a:t>
            </a:r>
            <a:r>
              <a:rPr lang="pl-PL" sz="2800" dirty="0" smtClean="0"/>
              <a:t>,</a:t>
            </a:r>
          </a:p>
          <a:p>
            <a:pPr marL="687387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/>
              <a:t>znaków specjalnych np.@, $, %.</a:t>
            </a: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8483" y="368169"/>
            <a:ext cx="8223505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4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(3)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688483" y="1392707"/>
            <a:ext cx="8087027" cy="1104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Zapisywanie dokumentu/pliku </a:t>
            </a:r>
            <a:br>
              <a:rPr lang="pl-PL" sz="3200" b="1" dirty="0" smtClean="0"/>
            </a:br>
            <a:r>
              <a:rPr lang="pl-PL" sz="3200" b="1" dirty="0" smtClean="0"/>
              <a:t>w programie Word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688482" y="2497540"/>
            <a:ext cx="8095477" cy="3792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/>
              <a:t>Powtórz czynność zapisania dokumentu na swoim komputerze w lokalizacji pulpit.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/>
              <a:t>Plik – zapisz </a:t>
            </a:r>
            <a:r>
              <a:rPr lang="pl-PL" sz="2800" dirty="0"/>
              <a:t>jako – </a:t>
            </a:r>
            <a:r>
              <a:rPr lang="pl-PL" sz="2800" dirty="0" smtClean="0"/>
              <a:t>wybór lokalizacji – nadanie nazwy dla zapisywanego pliku.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/>
              <a:t>Otwórz nowy dokument programu Word. 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pl-PL" sz="2800" dirty="0" smtClean="0"/>
              <a:t>Zapisz 2 zdania w programie Word:</a:t>
            </a:r>
          </a:p>
          <a:p>
            <a:pPr marL="514350" indent="-514350">
              <a:spcBef>
                <a:spcPts val="600"/>
              </a:spcBef>
            </a:pPr>
            <a:r>
              <a:rPr lang="pl-PL" sz="2800" i="1" dirty="0" smtClean="0"/>
              <a:t>	Joanna szła drogą. Dźwięk dzwonów ją poruszył.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81279" y="327225"/>
            <a:ext cx="776246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4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(4)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15779" y="1359459"/>
            <a:ext cx="8087027" cy="1104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Zapisywanie dokumentu/pliku </a:t>
            </a:r>
            <a:br>
              <a:rPr lang="pl-PL" sz="3200" b="1" dirty="0" smtClean="0"/>
            </a:br>
            <a:r>
              <a:rPr lang="pl-PL" sz="3200" b="1" dirty="0" smtClean="0"/>
              <a:t>w programie Word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715778" y="2497540"/>
            <a:ext cx="7923725" cy="398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Zapisane 2 zdania zmień następująco:</a:t>
            </a:r>
          </a:p>
          <a:p>
            <a:pPr marL="514350" indent="-514350"/>
            <a:r>
              <a:rPr lang="pl-PL" sz="2800" i="1" dirty="0" smtClean="0"/>
              <a:t>Joanna szła drogą. Dźwięk dzwonów ją poruszył.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pl-PL" sz="2800" dirty="0" smtClean="0"/>
              <a:t> wybierz czcionkę </a:t>
            </a:r>
            <a:r>
              <a:rPr lang="pl-PL" sz="2800" dirty="0" err="1" smtClean="0"/>
              <a:t>arial</a:t>
            </a:r>
            <a:r>
              <a:rPr lang="pl-PL" sz="2800" dirty="0" smtClean="0"/>
              <a:t> 24,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pl-PL" sz="2800" dirty="0" smtClean="0"/>
              <a:t> pogrub,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pl-PL" sz="2800" dirty="0" smtClean="0"/>
              <a:t> pochyl,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pl-PL" sz="2800" dirty="0" smtClean="0"/>
              <a:t> wybierz kolor czcionki – czerwony,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pl-PL" sz="2800" dirty="0" smtClean="0"/>
              <a:t> wycentruj.</a:t>
            </a:r>
          </a:p>
          <a:p>
            <a:pPr marL="342900" indent="-342900">
              <a:buFont typeface="+mj-lt"/>
              <a:buAutoNum type="arabicPeriod"/>
            </a:pPr>
            <a:endParaRPr lang="pl-PL" sz="2800" dirty="0" smtClean="0"/>
          </a:p>
          <a:p>
            <a:pPr marL="514350" indent="-514350"/>
            <a:r>
              <a:rPr lang="pl-PL" sz="2800" dirty="0" smtClean="0"/>
              <a:t>2. Napisz 1 zdanie wg własnego pomysłu.</a:t>
            </a: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115104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22223" y="422759"/>
            <a:ext cx="776246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4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(5)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15779" y="1228934"/>
            <a:ext cx="8087027" cy="1104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Zapisywanie dokumentu/pliku </a:t>
            </a:r>
            <a:br>
              <a:rPr lang="pl-PL" sz="3200" b="1" dirty="0" smtClean="0"/>
            </a:br>
            <a:r>
              <a:rPr lang="pl-PL" sz="3200" b="1" dirty="0" smtClean="0"/>
              <a:t>w programie Word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50" y="2497540"/>
            <a:ext cx="8712550" cy="43604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3200" dirty="0" smtClean="0"/>
              <a:t>Skopiuj na 2 różne sposoby zdania zapisane w dokumencie do tego samego dokumentu oraz do nowo otwartego dokumentu.</a:t>
            </a:r>
          </a:p>
          <a:p>
            <a:pPr marL="514350" indent="-514350">
              <a:buFont typeface="+mj-lt"/>
              <a:buAutoNum type="arabicPeriod"/>
            </a:pPr>
            <a:endParaRPr lang="pl-PL" sz="3200" dirty="0" smtClean="0"/>
          </a:p>
          <a:p>
            <a:pPr marL="514350" indent="-514350"/>
            <a:r>
              <a:rPr lang="pl-PL" sz="3200" i="1" dirty="0" smtClean="0">
                <a:solidFill>
                  <a:srgbClr val="FF6600"/>
                </a:solidFill>
              </a:rPr>
              <a:t>	Skorzystaj z funkcji </a:t>
            </a:r>
            <a:r>
              <a:rPr lang="pl-PL" sz="3200" i="1" dirty="0" err="1" smtClean="0">
                <a:solidFill>
                  <a:srgbClr val="FF6600"/>
                </a:solidFill>
              </a:rPr>
              <a:t>ctr+c</a:t>
            </a:r>
            <a:r>
              <a:rPr lang="pl-PL" sz="3200" i="1" dirty="0" smtClean="0">
                <a:solidFill>
                  <a:srgbClr val="FF6600"/>
                </a:solidFill>
              </a:rPr>
              <a:t> i </a:t>
            </a:r>
            <a:r>
              <a:rPr lang="pl-PL" sz="3200" i="1" dirty="0" err="1" smtClean="0">
                <a:solidFill>
                  <a:srgbClr val="FF6600"/>
                </a:solidFill>
              </a:rPr>
              <a:t>ctrl+v</a:t>
            </a:r>
            <a:r>
              <a:rPr lang="pl-PL" sz="3200" i="1" dirty="0" smtClean="0">
                <a:solidFill>
                  <a:srgbClr val="FF6600"/>
                </a:solidFill>
              </a:rPr>
              <a:t> oraz prawego przycisku myszki.</a:t>
            </a:r>
          </a:p>
          <a:p>
            <a:pPr marL="514350" indent="-514350">
              <a:buFont typeface="+mj-lt"/>
              <a:buAutoNum type="arabicPeriod"/>
            </a:pPr>
            <a:endParaRPr lang="pl-PL" sz="3200" dirty="0" smtClean="0"/>
          </a:p>
          <a:p>
            <a:pPr marL="514350" indent="-514350"/>
            <a:r>
              <a:rPr lang="pl-PL" sz="3200" dirty="0" smtClean="0"/>
              <a:t>2. Nadaj mu nazwę i zapisz na pulpicie.</a:t>
            </a: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748475" y="1560787"/>
            <a:ext cx="4143278" cy="3957144"/>
          </a:xfrm>
        </p:spPr>
        <p:txBody>
          <a:bodyPr/>
          <a:lstStyle/>
          <a:p>
            <a:r>
              <a:rPr lang="pl-PL" b="1" dirty="0"/>
              <a:t>Tworzenie katalogów </a:t>
            </a:r>
            <a:r>
              <a:rPr lang="pl-PL" sz="4000" dirty="0"/>
              <a:t>(folderów</a:t>
            </a:r>
            <a:r>
              <a:rPr lang="pl-PL" sz="4000" dirty="0" smtClean="0"/>
              <a:t>)</a:t>
            </a:r>
            <a:endParaRPr lang="pl-PL" sz="4000" dirty="0"/>
          </a:p>
          <a:p>
            <a:r>
              <a:rPr lang="pl-PL" b="1" dirty="0"/>
              <a:t>Zapisywanie plików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na dysku</a:t>
            </a:r>
            <a:endParaRPr lang="pl-PL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792716" y="286282"/>
            <a:ext cx="4351283" cy="7857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defTabSz="91437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800" i="0" u="none" strike="noStrike" kern="1200" cap="none" spc="200" normalizeH="0" baseline="0" noProof="0" dirty="0" smtClean="0">
                <a:ln>
                  <a:noFill/>
                </a:ln>
                <a:solidFill>
                  <a:srgbClr val="EA5B0C"/>
                </a:solidFill>
                <a:effectLst/>
                <a:uLnTx/>
                <a:uFillTx/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ĆWICZENIE 5</a:t>
            </a:r>
            <a:endParaRPr kumimoji="0" lang="pl-PL" sz="4800" i="0" u="none" strike="noStrike" kern="1200" cap="none" spc="200" normalizeH="0" baseline="0" noProof="0" dirty="0">
              <a:ln>
                <a:noFill/>
              </a:ln>
              <a:solidFill>
                <a:srgbClr val="EA5B0C"/>
              </a:solidFill>
              <a:effectLst/>
              <a:uLnTx/>
              <a:uFillTx/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5368" name="Picture 8" descr="Folderu, Pliki, Papieru, Urząd, Dokument, Archiwum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9428" r="1942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63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6" name="Tytuł 4"/>
          <p:cNvSpPr txBox="1">
            <a:spLocks/>
          </p:cNvSpPr>
          <p:nvPr/>
        </p:nvSpPr>
        <p:spPr>
          <a:xfrm>
            <a:off x="667649" y="1056288"/>
            <a:ext cx="7160112" cy="53602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3200" dirty="0" smtClean="0"/>
              <a:t>Na pulpicie komputera, na którym pracujesz, utwórz katalog (folder), którego nazwa to Twoje imię.</a:t>
            </a:r>
          </a:p>
          <a:p>
            <a:pPr algn="r"/>
            <a:r>
              <a:rPr lang="pl-PL" sz="3200" dirty="0" smtClean="0">
                <a:solidFill>
                  <a:srgbClr val="FF6600"/>
                </a:solidFill>
              </a:rPr>
              <a:t>Prawy przycisk myszy – </a:t>
            </a:r>
            <a:br>
              <a:rPr lang="pl-PL" sz="3200" dirty="0" smtClean="0">
                <a:solidFill>
                  <a:srgbClr val="FF6600"/>
                </a:solidFill>
              </a:rPr>
            </a:br>
            <a:r>
              <a:rPr lang="pl-PL" sz="3200" dirty="0" smtClean="0">
                <a:solidFill>
                  <a:srgbClr val="FF6600"/>
                </a:solidFill>
              </a:rPr>
              <a:t>Nowy </a:t>
            </a:r>
            <a:r>
              <a:rPr lang="pl-PL" sz="3200" dirty="0">
                <a:solidFill>
                  <a:srgbClr val="FF6600"/>
                </a:solidFill>
              </a:rPr>
              <a:t>– Folder </a:t>
            </a:r>
            <a:r>
              <a:rPr lang="pl-PL" sz="3200" dirty="0" smtClean="0">
                <a:solidFill>
                  <a:srgbClr val="FF6600"/>
                </a:solidFill>
              </a:rPr>
              <a:t>– nazwa</a:t>
            </a:r>
          </a:p>
          <a:p>
            <a:r>
              <a:rPr lang="pl-PL" sz="1200" i="1" dirty="0" smtClean="0"/>
              <a:t> 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pl-PL" sz="3200" dirty="0" smtClean="0"/>
              <a:t>W wybranej przez siebie lokalizacji utwórz katalog, którego nazwa to Twoje nazwisko.</a:t>
            </a:r>
          </a:p>
          <a:p>
            <a:pPr algn="r"/>
            <a:r>
              <a:rPr lang="pl-PL" sz="3200" dirty="0" smtClean="0">
                <a:solidFill>
                  <a:srgbClr val="FF6600"/>
                </a:solidFill>
              </a:rPr>
              <a:t>Start – komputer – </a:t>
            </a:r>
          </a:p>
          <a:p>
            <a:pPr algn="r"/>
            <a:r>
              <a:rPr lang="pl-PL" sz="3200" dirty="0" smtClean="0">
                <a:solidFill>
                  <a:srgbClr val="FF6600"/>
                </a:solidFill>
              </a:rPr>
              <a:t>wybór lokalizacji </a:t>
            </a:r>
            <a:r>
              <a:rPr lang="pl-PL" sz="2400" dirty="0" smtClean="0">
                <a:solidFill>
                  <a:srgbClr val="FF6600"/>
                </a:solidFill>
              </a:rPr>
              <a:t>(partycji dysku) </a:t>
            </a:r>
            <a:r>
              <a:rPr lang="pl-PL" sz="3200" dirty="0" smtClean="0">
                <a:solidFill>
                  <a:srgbClr val="FF6600"/>
                </a:solidFill>
              </a:rPr>
              <a:t>– </a:t>
            </a:r>
            <a:br>
              <a:rPr lang="pl-PL" sz="3200" dirty="0" smtClean="0">
                <a:solidFill>
                  <a:srgbClr val="FF6600"/>
                </a:solidFill>
              </a:rPr>
            </a:br>
            <a:r>
              <a:rPr lang="pl-PL" sz="3200" dirty="0" smtClean="0">
                <a:solidFill>
                  <a:srgbClr val="FF6600"/>
                </a:solidFill>
              </a:rPr>
              <a:t>Nowy – Folder – nazwa.</a:t>
            </a: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46387" y="531941"/>
            <a:ext cx="821101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60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5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(2)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70370" y="1570128"/>
            <a:ext cx="8087027" cy="11048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Tworzenie katalogów (folderów)</a:t>
            </a:r>
          </a:p>
          <a:p>
            <a:r>
              <a:rPr lang="pl-PL" sz="3200" b="1" dirty="0" smtClean="0"/>
              <a:t>Zapisywanie plików na dysku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646386" y="2879678"/>
            <a:ext cx="8137574" cy="35684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2800" dirty="0" smtClean="0"/>
              <a:t>Otwórz nowy dokument w programie Word </a:t>
            </a:r>
            <a:br>
              <a:rPr lang="pl-PL" sz="2800" dirty="0" smtClean="0"/>
            </a:br>
            <a:r>
              <a:rPr lang="pl-PL" sz="2800" dirty="0" smtClean="0"/>
              <a:t>a następnie: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 nadaj mu nazwę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 napisz w nim zdanie: „</a:t>
            </a:r>
            <a:r>
              <a:rPr lang="pl-PL" sz="2800" i="1" dirty="0" smtClean="0"/>
              <a:t>Ala ma kota.”</a:t>
            </a:r>
            <a:endParaRPr lang="pl-PL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 zapisz plik w utworzonym katalogu na pulpicie</a:t>
            </a:r>
          </a:p>
          <a:p>
            <a:endParaRPr lang="pl-PL" sz="2800" dirty="0" smtClean="0"/>
          </a:p>
          <a:p>
            <a:r>
              <a:rPr lang="pl-PL" sz="2800" dirty="0" smtClean="0"/>
              <a:t>Ten sam dokument zapisz w katalogu założonym </a:t>
            </a:r>
            <a:br>
              <a:rPr lang="pl-PL" sz="2800" dirty="0" smtClean="0"/>
            </a:br>
            <a:r>
              <a:rPr lang="pl-PL" sz="2800" dirty="0" smtClean="0"/>
              <a:t>w wybranej przez Ciebie lokalizacji.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650828" y="1269076"/>
            <a:ext cx="4272455" cy="453939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748474" y="1779617"/>
            <a:ext cx="4332464" cy="3298767"/>
          </a:xfrm>
        </p:spPr>
        <p:txBody>
          <a:bodyPr/>
          <a:lstStyle/>
          <a:p>
            <a:r>
              <a:rPr lang="pl-PL" sz="4000" b="1" dirty="0"/>
              <a:t>Odczyt plików </a:t>
            </a:r>
            <a:br>
              <a:rPr lang="pl-PL" sz="4000" b="1" dirty="0"/>
            </a:br>
            <a:r>
              <a:rPr lang="pl-PL" sz="4000" b="1" dirty="0" smtClean="0"/>
              <a:t>z dysku</a:t>
            </a:r>
          </a:p>
          <a:p>
            <a:r>
              <a:rPr lang="pl-PL" sz="4000" b="1" dirty="0" smtClean="0"/>
              <a:t>dokonywanie poprawek</a:t>
            </a:r>
            <a:r>
              <a:rPr lang="pl-PL" sz="4000" b="1" dirty="0"/>
              <a:t> </a:t>
            </a: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w</a:t>
            </a:r>
            <a:r>
              <a:rPr lang="pl-PL" sz="4000" b="1" dirty="0"/>
              <a:t> plikach </a:t>
            </a:r>
            <a:br>
              <a:rPr lang="pl-PL" sz="4000" b="1" dirty="0"/>
            </a:br>
            <a:r>
              <a:rPr lang="pl-PL" sz="4000" b="1" dirty="0" smtClean="0"/>
              <a:t>i ich </a:t>
            </a:r>
            <a:r>
              <a:rPr lang="pl-PL" sz="4000" b="1" dirty="0"/>
              <a:t>zapisywanie</a:t>
            </a:r>
            <a:endParaRPr lang="pl-PL" sz="4000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599296" y="286282"/>
            <a:ext cx="4544704" cy="785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defTabSz="914377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6000" cap="all" spc="200" dirty="0">
                <a:solidFill>
                  <a:srgbClr val="EA5B0C"/>
                </a:solidFill>
                <a:latin typeface="+mj-lt"/>
                <a:ea typeface="Segoe UI" panose="020B0502040204020203" pitchFamily="34" charset="0"/>
                <a:cs typeface="Arial" pitchFamily="34" charset="0"/>
              </a:rPr>
              <a:t>ĆWICZENIE 6</a:t>
            </a:r>
          </a:p>
        </p:txBody>
      </p:sp>
      <p:pic>
        <p:nvPicPr>
          <p:cNvPr id="12294" name="Picture 6" descr="Folderu, Ikona, Plik, Biznesu, Dokument, Zarejestruj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6162" r="1616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28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67559" y="531941"/>
            <a:ext cx="8289838" cy="1143000"/>
          </a:xfrm>
        </p:spPr>
        <p:txBody>
          <a:bodyPr>
            <a:normAutofit/>
          </a:bodyPr>
          <a:lstStyle/>
          <a:p>
            <a:r>
              <a:rPr lang="pl-PL" sz="60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60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6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(1)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70370" y="1351128"/>
            <a:ext cx="8087027" cy="15558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2800" b="1" dirty="0" smtClean="0"/>
              <a:t>Odczyt plików z dysku, dokonywanie niewielkich poprawek w plikach i ponowne ich zapisywanie</a:t>
            </a:r>
            <a:endParaRPr lang="pl-PL" sz="28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94121" y="2837794"/>
            <a:ext cx="8289839" cy="3783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 Otwórz folder - </a:t>
            </a:r>
            <a:r>
              <a:rPr lang="pl-PL" sz="2800" i="1" dirty="0" smtClean="0">
                <a:solidFill>
                  <a:srgbClr val="FF6600"/>
                </a:solidFill>
              </a:rPr>
              <a:t>dwukrotnie kliknij lewym przyciskiem myszy w folder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 Wyszukaj plik, który chcesz otworzyć - </a:t>
            </a:r>
            <a:r>
              <a:rPr lang="pl-PL" sz="2800" i="1" dirty="0" smtClean="0">
                <a:solidFill>
                  <a:srgbClr val="FF6600"/>
                </a:solidFill>
              </a:rPr>
              <a:t>najedź na niego myszką i lewym przyciskiem myszy kliknij w niego dwukrotnie.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 W pliku, który się otworzył, zdanie </a:t>
            </a:r>
            <a:r>
              <a:rPr lang="pl-PL" sz="2800" i="1" dirty="0" smtClean="0"/>
              <a:t>„Ala ma kota.”,</a:t>
            </a:r>
            <a:r>
              <a:rPr lang="pl-PL" sz="2800" dirty="0" smtClean="0"/>
              <a:t> </a:t>
            </a:r>
            <a:r>
              <a:rPr lang="pl-PL" sz="2800" i="1" dirty="0">
                <a:solidFill>
                  <a:srgbClr val="FF6600"/>
                </a:solidFill>
              </a:rPr>
              <a:t>zmień tak</a:t>
            </a:r>
            <a:r>
              <a:rPr lang="pl-PL" sz="2800" dirty="0" smtClean="0"/>
              <a:t>, by było zapisane czerwonym kolorem </a:t>
            </a:r>
            <a:br>
              <a:rPr lang="pl-PL" sz="2800" dirty="0" smtClean="0"/>
            </a:br>
            <a:r>
              <a:rPr lang="pl-PL" sz="2800" dirty="0" smtClean="0"/>
              <a:t>i czcionką Arial 18, pogrubiona, kursywa.</a:t>
            </a: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6029" y="311224"/>
            <a:ext cx="8274072" cy="1143000"/>
          </a:xfrm>
        </p:spPr>
        <p:txBody>
          <a:bodyPr>
            <a:normAutofit/>
          </a:bodyPr>
          <a:lstStyle/>
          <a:p>
            <a:r>
              <a:rPr lang="pl-PL" sz="60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60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6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(2)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646386" y="1351128"/>
            <a:ext cx="8211011" cy="15558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2800" b="1" dirty="0" smtClean="0"/>
              <a:t>Odczyt plików z dysku, dokonywanie niewielkich poprawek w plikach i ponowne ich zapisywanie</a:t>
            </a:r>
            <a:endParaRPr lang="pl-PL" sz="28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88731" y="2879678"/>
            <a:ext cx="8295230" cy="3663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/>
            <a:r>
              <a:rPr lang="pl-PL" sz="2800" dirty="0" smtClean="0">
                <a:solidFill>
                  <a:srgbClr val="FF6600"/>
                </a:solidFill>
              </a:rPr>
              <a:t>Ponownie zapisz plik.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 Jeżeli nie chcesz zachować starej wersji, </a:t>
            </a:r>
            <a:r>
              <a:rPr lang="pl-PL" sz="2800" i="1" dirty="0" smtClean="0">
                <a:solidFill>
                  <a:srgbClr val="FF6600"/>
                </a:solidFill>
              </a:rPr>
              <a:t>kliknij jedynie w dyskietkę na pasku narzędzi lub rozwiń menu plik i zapisz. 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2800" dirty="0" smtClean="0"/>
              <a:t> Jeżeli chcesz zachować starą i nową wersję - </a:t>
            </a:r>
            <a:r>
              <a:rPr lang="pl-PL" sz="2800" i="1" dirty="0" smtClean="0">
                <a:solidFill>
                  <a:srgbClr val="FF6600"/>
                </a:solidFill>
              </a:rPr>
              <a:t>tę nową zapisz pod nową nazwą w utworzonych wcześniej katalogach na pulpicie i w wybranej lokalizacji.</a:t>
            </a:r>
            <a:endParaRPr lang="pl-PL" sz="2800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748474" y="1779617"/>
            <a:ext cx="4332464" cy="3298767"/>
          </a:xfrm>
        </p:spPr>
        <p:txBody>
          <a:bodyPr/>
          <a:lstStyle/>
          <a:p>
            <a:pPr marL="0" indent="0">
              <a:buNone/>
            </a:pPr>
            <a:r>
              <a:rPr lang="pl-PL" b="1" dirty="0" smtClean="0"/>
              <a:t>Prawidłowe </a:t>
            </a:r>
            <a:r>
              <a:rPr lang="pl-PL" b="1" dirty="0"/>
              <a:t>podłączanie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i </a:t>
            </a:r>
            <a:r>
              <a:rPr lang="pl-PL" b="1" dirty="0"/>
              <a:t>odłączanie dysku wymiennego</a:t>
            </a:r>
            <a:endParaRPr lang="pl-PL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599296" y="286282"/>
            <a:ext cx="4544704" cy="785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377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pl-PL" sz="6000" cap="all" spc="200" dirty="0">
                <a:solidFill>
                  <a:srgbClr val="EA5B0C"/>
                </a:solidFill>
                <a:latin typeface="+mj-lt"/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6000" cap="all" spc="200" dirty="0" smtClean="0">
                <a:solidFill>
                  <a:srgbClr val="EA5B0C"/>
                </a:solidFill>
                <a:latin typeface="+mj-lt"/>
                <a:ea typeface="Segoe UI" panose="020B0502040204020203" pitchFamily="34" charset="0"/>
                <a:cs typeface="Arial" pitchFamily="34" charset="0"/>
              </a:rPr>
              <a:t>7</a:t>
            </a:r>
            <a:endParaRPr lang="pl-PL" sz="2800" cap="all" spc="200" dirty="0">
              <a:solidFill>
                <a:srgbClr val="EA5B0C"/>
              </a:solidFill>
              <a:latin typeface="+mj-lt"/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9217" name="Picture 1" descr="D:\KontoSabina\Downloads\usb-1010913_19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130" y="236483"/>
            <a:ext cx="4311870" cy="63219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050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9091" y="531941"/>
            <a:ext cx="8258306" cy="1143000"/>
          </a:xfrm>
        </p:spPr>
        <p:txBody>
          <a:bodyPr>
            <a:normAutofit/>
          </a:bodyPr>
          <a:lstStyle/>
          <a:p>
            <a:r>
              <a:rPr lang="pl-PL" sz="60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7</a:t>
            </a:r>
            <a:r>
              <a:rPr lang="pl-PL" sz="60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(1)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70370" y="1351128"/>
            <a:ext cx="8087027" cy="15558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Prawidłowe podłączanie i odłączanie </a:t>
            </a:r>
            <a:br>
              <a:rPr lang="pl-PL" sz="3200" b="1" dirty="0" smtClean="0"/>
            </a:br>
            <a:r>
              <a:rPr lang="pl-PL" sz="3200" b="1" dirty="0" smtClean="0"/>
              <a:t>dysku wymiennego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50" y="2879678"/>
            <a:ext cx="8352510" cy="3426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>
                <a:solidFill>
                  <a:srgbClr val="FF6600"/>
                </a:solidFill>
              </a:rPr>
              <a:t>Podłączanie dysku wymiennego:</a:t>
            </a:r>
          </a:p>
          <a:p>
            <a:endParaRPr lang="pl-PL" sz="3200" b="1" dirty="0" smtClean="0">
              <a:solidFill>
                <a:srgbClr val="FF66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pl-PL" sz="3200" dirty="0" smtClean="0"/>
              <a:t> odszukaj łącze USB w komputerze,</a:t>
            </a:r>
          </a:p>
          <a:p>
            <a:pPr>
              <a:buFont typeface="Wingdings" pitchFamily="2" charset="2"/>
              <a:buChar char="§"/>
            </a:pPr>
            <a:r>
              <a:rPr lang="pl-PL" sz="3200" dirty="0" smtClean="0"/>
              <a:t> podłącz zewnętrzny dysk,</a:t>
            </a:r>
          </a:p>
          <a:p>
            <a:pPr>
              <a:buFont typeface="Wingdings" pitchFamily="2" charset="2"/>
              <a:buChar char="§"/>
            </a:pPr>
            <a:r>
              <a:rPr lang="pl-PL" sz="3200" dirty="0" smtClean="0"/>
              <a:t> zaczekaj aż pokaże się na ekranie ikona zewnętrznego dysku lub zobaczysz ją z menu start – komputer.</a:t>
            </a: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94927" y="531941"/>
            <a:ext cx="776246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60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60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7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 (2)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70370" y="1351128"/>
            <a:ext cx="8087027" cy="15558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Prawidłowe podłączanie i odłączanie </a:t>
            </a:r>
            <a:br>
              <a:rPr lang="pl-PL" sz="3200" b="1" dirty="0" smtClean="0"/>
            </a:br>
            <a:r>
              <a:rPr lang="pl-PL" sz="3200" b="1" dirty="0" smtClean="0"/>
              <a:t>dysku wymiennego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50" y="2906973"/>
            <a:ext cx="8352510" cy="3200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sz="3200" dirty="0" smtClean="0"/>
              <a:t>otwórz zewnętrzny dysk,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3200" dirty="0" smtClean="0"/>
              <a:t>zobacz, co jest na nim zapisane,</a:t>
            </a:r>
          </a:p>
          <a:p>
            <a:pPr marL="514350" indent="-514350">
              <a:buFont typeface="+mj-lt"/>
              <a:buAutoNum type="arabicPeriod"/>
            </a:pPr>
            <a:r>
              <a:rPr lang="pl-PL" sz="3200" dirty="0" smtClean="0"/>
              <a:t>zamknij i bezpiecznie odłącz</a:t>
            </a:r>
          </a:p>
          <a:p>
            <a:pPr marL="514350" indent="-514350"/>
            <a:r>
              <a:rPr lang="pl-PL" sz="3200" dirty="0" smtClean="0"/>
              <a:t>	czyli </a:t>
            </a:r>
            <a:r>
              <a:rPr lang="pl-PL" sz="3200" i="1" dirty="0" smtClean="0">
                <a:solidFill>
                  <a:srgbClr val="FF6600"/>
                </a:solidFill>
              </a:rPr>
              <a:t>kliknij w ikonę bezpiecznego usuwania sprzętu, bezpiecznie usuń sprzęt.</a:t>
            </a:r>
            <a:endParaRPr lang="pl-PL" sz="3200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title="logo Fundacji Aktywizacj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title="logo Polskiego Związku Głuchych. Oddział Łódzk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title="logo Fundacji Rozwoju Spoleczeństwa Informacyjne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title="logo Fundacji Instyt Rozwoju Regional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872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748474" y="1779617"/>
            <a:ext cx="4332464" cy="3298767"/>
          </a:xfrm>
        </p:spPr>
        <p:txBody>
          <a:bodyPr/>
          <a:lstStyle/>
          <a:p>
            <a:pPr marL="0" indent="0">
              <a:buNone/>
            </a:pPr>
            <a:r>
              <a:rPr lang="pl-PL" b="1" dirty="0" err="1" smtClean="0"/>
              <a:t>DrukowaniE</a:t>
            </a:r>
            <a:r>
              <a:rPr lang="pl-PL" b="1" dirty="0" smtClean="0"/>
              <a:t> </a:t>
            </a:r>
            <a:r>
              <a:rPr lang="pl-PL" b="1" dirty="0"/>
              <a:t>plików </a:t>
            </a:r>
            <a:r>
              <a:rPr lang="pl-PL" sz="2400" dirty="0"/>
              <a:t>(dokumentów) </a:t>
            </a:r>
            <a:r>
              <a:rPr lang="pl-PL" b="1" dirty="0" smtClean="0"/>
              <a:t/>
            </a:r>
            <a:br>
              <a:rPr lang="pl-PL" b="1" dirty="0" smtClean="0"/>
            </a:br>
            <a:endParaRPr lang="pl-PL" sz="2000" b="1" dirty="0" smtClean="0"/>
          </a:p>
          <a:p>
            <a:pPr marL="0" indent="0">
              <a:buNone/>
            </a:pPr>
            <a:r>
              <a:rPr lang="pl-PL" sz="2400" dirty="0" smtClean="0"/>
              <a:t>z </a:t>
            </a:r>
            <a:r>
              <a:rPr lang="pl-PL" sz="2400" dirty="0"/>
              <a:t>poziomu programów narzędziowych</a:t>
            </a: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599296" y="286282"/>
            <a:ext cx="4544704" cy="785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R="0" lvl="0" indent="0" defTabSz="914377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6000" cap="all" spc="200" dirty="0">
                <a:solidFill>
                  <a:srgbClr val="EA5B0C"/>
                </a:solidFill>
                <a:latin typeface="+mj-lt"/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6000" cap="all" spc="200" dirty="0" smtClean="0">
                <a:solidFill>
                  <a:srgbClr val="EA5B0C"/>
                </a:solidFill>
                <a:latin typeface="+mj-lt"/>
                <a:ea typeface="Segoe UI" panose="020B0502040204020203" pitchFamily="34" charset="0"/>
                <a:cs typeface="Arial" pitchFamily="34" charset="0"/>
              </a:rPr>
              <a:t>8</a:t>
            </a:r>
            <a:endParaRPr lang="pl-PL" sz="2800" cap="all" spc="200" dirty="0">
              <a:solidFill>
                <a:srgbClr val="EA5B0C"/>
              </a:solidFill>
              <a:latin typeface="+mj-lt"/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6148" name="Picture 4" descr="Drukarki, Kopiarki, Nowoczesne, Urząd, Kserokopiark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7983" r="1798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791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94927" y="531941"/>
            <a:ext cx="7762469" cy="1143000"/>
          </a:xfrm>
        </p:spPr>
        <p:txBody>
          <a:bodyPr>
            <a:normAutofit/>
          </a:bodyPr>
          <a:lstStyle/>
          <a:p>
            <a:r>
              <a:rPr lang="pl-PL" sz="60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60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8 </a:t>
            </a:r>
            <a:r>
              <a:rPr lang="pl-PL" sz="2800" b="1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(1)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70370" y="1351128"/>
            <a:ext cx="8087027" cy="15558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Drukowania plików (dokumentów) </a:t>
            </a:r>
            <a:br>
              <a:rPr lang="pl-PL" sz="3200" b="1" dirty="0" smtClean="0"/>
            </a:br>
            <a:r>
              <a:rPr lang="pl-PL" sz="3200" b="1" dirty="0" smtClean="0"/>
              <a:t>z poziomu programów narzędziowych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50" y="2879678"/>
            <a:ext cx="8223819" cy="37576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34975" indent="-419100">
              <a:buFont typeface="+mj-lt"/>
              <a:buAutoNum type="arabicPeriod"/>
            </a:pPr>
            <a:r>
              <a:rPr lang="pl-PL" sz="2800" dirty="0" smtClean="0"/>
              <a:t>Sprawdź, czy masz podłączoną drukarkę do komputera.</a:t>
            </a:r>
          </a:p>
          <a:p>
            <a:pPr marL="434975" indent="-419100">
              <a:buFont typeface="+mj-lt"/>
              <a:buAutoNum type="arabicPeriod"/>
            </a:pPr>
            <a:r>
              <a:rPr lang="pl-PL" sz="2800" dirty="0" smtClean="0"/>
              <a:t>Otwórz z katalogu zapisanego na pulpicie, dokument zapisany w programie Word – nazwany Twoim imieniem.</a:t>
            </a:r>
          </a:p>
          <a:p>
            <a:pPr marL="434975" indent="-419100" defTabSz="536575">
              <a:buFont typeface="+mj-lt"/>
              <a:buAutoNum type="arabicPeriod"/>
            </a:pPr>
            <a:r>
              <a:rPr lang="pl-PL" sz="2800" dirty="0" smtClean="0"/>
              <a:t>Kliknij w menu plik, drukuj, sprawdź ustawienia i zatwierdź OK.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748474" y="1779617"/>
            <a:ext cx="4032919" cy="3864438"/>
          </a:xfrm>
        </p:spPr>
        <p:txBody>
          <a:bodyPr/>
          <a:lstStyle/>
          <a:p>
            <a:pPr marL="0" indent="0">
              <a:buNone/>
            </a:pPr>
            <a:r>
              <a:rPr lang="pl-PL" b="1" dirty="0"/>
              <a:t>Kopiowanie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i </a:t>
            </a:r>
            <a:r>
              <a:rPr lang="pl-PL" b="1" dirty="0"/>
              <a:t>usuwanie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plików </a:t>
            </a:r>
            <a:br>
              <a:rPr lang="pl-PL" b="1" dirty="0" smtClean="0"/>
            </a:br>
            <a:r>
              <a:rPr lang="pl-PL" b="1" dirty="0" smtClean="0"/>
              <a:t>oraz </a:t>
            </a:r>
            <a:r>
              <a:rPr lang="pl-PL" b="1" dirty="0"/>
              <a:t>katalogów </a:t>
            </a:r>
            <a:r>
              <a:rPr lang="pl-PL" sz="2400" dirty="0"/>
              <a:t>(folderów</a:t>
            </a:r>
            <a:r>
              <a:rPr lang="pl-PL" sz="2400" dirty="0" smtClean="0"/>
              <a:t>)</a:t>
            </a:r>
            <a:endParaRPr lang="pl-PL" sz="2400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599296" y="286282"/>
            <a:ext cx="4544704" cy="785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defTabSz="914377" fontAlgn="auto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l-PL" sz="6000" cap="all" spc="200" dirty="0">
                <a:solidFill>
                  <a:srgbClr val="EA5B0C"/>
                </a:solidFill>
                <a:latin typeface="+mj-lt"/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6000" cap="all" spc="200" dirty="0" smtClean="0">
                <a:solidFill>
                  <a:srgbClr val="EA5B0C"/>
                </a:solidFill>
                <a:latin typeface="+mj-lt"/>
                <a:ea typeface="Segoe UI" panose="020B0502040204020203" pitchFamily="34" charset="0"/>
                <a:cs typeface="Arial" pitchFamily="34" charset="0"/>
              </a:rPr>
              <a:t>9</a:t>
            </a:r>
            <a:endParaRPr lang="pl-PL" sz="2800" cap="all" spc="200" dirty="0">
              <a:solidFill>
                <a:srgbClr val="EA5B0C"/>
              </a:solidFill>
              <a:latin typeface="+mj-lt"/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4098" name="Picture 2" descr="Kosza, Kosz Na Śmieci, Receptical, Pojemnika, Odpadó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257" r="2257"/>
          <a:stretch>
            <a:fillRect/>
          </a:stretch>
        </p:blipFill>
        <p:spPr bwMode="auto">
          <a:xfrm>
            <a:off x="658194" y="1072055"/>
            <a:ext cx="3354470" cy="4950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13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70371" y="531941"/>
            <a:ext cx="8087026" cy="1143000"/>
          </a:xfrm>
        </p:spPr>
        <p:txBody>
          <a:bodyPr>
            <a:normAutofit/>
          </a:bodyPr>
          <a:lstStyle/>
          <a:p>
            <a:r>
              <a:rPr lang="pl-PL" sz="6000" spc="200" dirty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</a:t>
            </a:r>
            <a:r>
              <a:rPr lang="pl-PL" sz="60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9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(1)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7" name="Tytuł 4"/>
          <p:cNvSpPr txBox="1">
            <a:spLocks/>
          </p:cNvSpPr>
          <p:nvPr/>
        </p:nvSpPr>
        <p:spPr>
          <a:xfrm>
            <a:off x="770370" y="1351128"/>
            <a:ext cx="8087027" cy="15558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b="1" dirty="0" smtClean="0"/>
              <a:t>Kopiowanie i usuwanie plików oraz katalogów (folderów)</a:t>
            </a:r>
            <a:endParaRPr lang="pl-PL" sz="3200" dirty="0"/>
          </a:p>
        </p:txBody>
      </p:sp>
      <p:sp>
        <p:nvSpPr>
          <p:cNvPr id="6" name="Tytuł 4"/>
          <p:cNvSpPr txBox="1">
            <a:spLocks/>
          </p:cNvSpPr>
          <p:nvPr/>
        </p:nvSpPr>
        <p:spPr>
          <a:xfrm>
            <a:off x="431450" y="2879678"/>
            <a:ext cx="8113460" cy="3458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z="3200" dirty="0" smtClean="0"/>
              <a:t>Usuń z pulpitu komputera za pomocą:</a:t>
            </a:r>
          </a:p>
          <a:p>
            <a:endParaRPr lang="pl-PL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pl-PL" sz="3200" dirty="0" smtClean="0"/>
              <a:t>klawisza „</a:t>
            </a:r>
            <a:r>
              <a:rPr lang="pl-PL" sz="3200" dirty="0" err="1" smtClean="0"/>
              <a:t>Delete</a:t>
            </a:r>
            <a:r>
              <a:rPr lang="pl-PL" sz="3200" dirty="0" smtClean="0"/>
              <a:t>” </a:t>
            </a:r>
          </a:p>
          <a:p>
            <a:pPr marL="514350" indent="-514350"/>
            <a:r>
              <a:rPr lang="pl-PL" sz="3200" dirty="0" smtClean="0"/>
              <a:t>lub</a:t>
            </a:r>
          </a:p>
          <a:p>
            <a:pPr marL="514350" indent="-514350"/>
            <a:r>
              <a:rPr lang="pl-PL" sz="3200" dirty="0" smtClean="0"/>
              <a:t>2.  prawego przycisku myszy, korzystając </a:t>
            </a:r>
            <a:br>
              <a:rPr lang="pl-PL" sz="3200" dirty="0" smtClean="0"/>
            </a:br>
            <a:r>
              <a:rPr lang="pl-PL" sz="3200" dirty="0" smtClean="0"/>
              <a:t>z funkcji „usuń” cały katalog z pulpitu oraz wybranej wcześniej lokalizacji, gdzie również został utworzony katalog z twoim nazwiskiem.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408353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800" dirty="0" smtClean="0"/>
              <a:t>Dziękuję za uwagę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7008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441435" y="585215"/>
            <a:ext cx="7765998" cy="3222510"/>
          </a:xfrm>
        </p:spPr>
        <p:txBody>
          <a:bodyPr>
            <a:normAutofit fontScale="90000"/>
          </a:bodyPr>
          <a:lstStyle/>
          <a:p>
            <a:r>
              <a:rPr lang="pl-PL" u="sng" dirty="0" smtClean="0"/>
              <a:t>Harmonogram: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>PIERWSZE KROKI Z KOMPUTEREM:</a:t>
            </a:r>
            <a:br>
              <a:rPr lang="pl-PL" dirty="0" smtClean="0"/>
            </a:br>
            <a:r>
              <a:rPr lang="pl-PL" dirty="0" smtClean="0">
                <a:solidFill>
                  <a:srgbClr val="EA5B0C"/>
                </a:solidFill>
              </a:rPr>
              <a:t>1. </a:t>
            </a:r>
            <a:r>
              <a:rPr lang="pl-PL" dirty="0" smtClean="0"/>
              <a:t>Uruchamiam komputer</a:t>
            </a:r>
            <a:br>
              <a:rPr lang="pl-PL" dirty="0" smtClean="0"/>
            </a:br>
            <a:r>
              <a:rPr lang="pl-PL" dirty="0" smtClean="0">
                <a:solidFill>
                  <a:srgbClr val="EA5B0C"/>
                </a:solidFill>
              </a:rPr>
              <a:t>2. </a:t>
            </a:r>
            <a:r>
              <a:rPr lang="pl-PL" dirty="0" smtClean="0"/>
              <a:t>Serfuję po Internecie</a:t>
            </a:r>
            <a:br>
              <a:rPr lang="pl-PL" dirty="0" smtClean="0"/>
            </a:br>
            <a:r>
              <a:rPr lang="pl-PL" dirty="0" smtClean="0">
                <a:solidFill>
                  <a:srgbClr val="EA5B0C"/>
                </a:solidFill>
              </a:rPr>
              <a:t>3. </a:t>
            </a:r>
            <a:r>
              <a:rPr lang="pl-PL" dirty="0" smtClean="0"/>
              <a:t>Zakładam skrzynkę mailową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532064" y="3531476"/>
            <a:ext cx="8385206" cy="3046745"/>
          </a:xfrm>
        </p:spPr>
        <p:txBody>
          <a:bodyPr anchor="ctr"/>
          <a:lstStyle/>
          <a:p>
            <a:pPr marL="0" indent="0">
              <a:buNone/>
            </a:pPr>
            <a:r>
              <a:rPr lang="pl-PL" sz="4000" u="sng" dirty="0" smtClean="0">
                <a:latin typeface="+mj-lt"/>
              </a:rPr>
              <a:t>TERMINY SPOTKAŃ:</a:t>
            </a:r>
          </a:p>
          <a:p>
            <a:pPr marL="360363" indent="-360363">
              <a:buFont typeface="Symbol" panose="05050102010706020507" pitchFamily="18" charset="2"/>
              <a:buChar char=""/>
            </a:pPr>
            <a:r>
              <a:rPr lang="pl-PL" sz="2400" dirty="0" smtClean="0"/>
              <a:t>………………………</a:t>
            </a:r>
            <a:r>
              <a:rPr lang="pl-PL" sz="2400" dirty="0" smtClean="0">
                <a:solidFill>
                  <a:srgbClr val="FF6600"/>
                </a:solidFill>
              </a:rPr>
              <a:t>2017</a:t>
            </a:r>
            <a:r>
              <a:rPr lang="pl-PL" sz="2400" dirty="0">
                <a:solidFill>
                  <a:srgbClr val="FF6600"/>
                </a:solidFill>
              </a:rPr>
              <a:t> </a:t>
            </a:r>
          </a:p>
          <a:p>
            <a:pPr marL="360363" lvl="0" indent="-360363">
              <a:buFont typeface="Symbol" panose="05050102010706020507" pitchFamily="18" charset="2"/>
              <a:buChar char=""/>
            </a:pPr>
            <a:r>
              <a:rPr lang="pl-PL" sz="2400" dirty="0" smtClean="0"/>
              <a:t>………………………</a:t>
            </a:r>
            <a:r>
              <a:rPr lang="pl-PL" sz="2400" dirty="0" smtClean="0">
                <a:solidFill>
                  <a:srgbClr val="FF6600"/>
                </a:solidFill>
              </a:rPr>
              <a:t>2017</a:t>
            </a:r>
          </a:p>
          <a:p>
            <a:pPr marL="360363" indent="-360363">
              <a:buFont typeface="Symbol" panose="05050102010706020507" pitchFamily="18" charset="2"/>
              <a:buChar char=""/>
            </a:pPr>
            <a:r>
              <a:rPr lang="pl-PL" sz="2400" dirty="0" smtClean="0"/>
              <a:t>………………………</a:t>
            </a:r>
            <a:r>
              <a:rPr lang="pl-PL" sz="2400" dirty="0" smtClean="0">
                <a:solidFill>
                  <a:srgbClr val="FF6600"/>
                </a:solidFill>
              </a:rPr>
              <a:t>2017</a:t>
            </a:r>
            <a:endParaRPr lang="pl-PL" sz="2400" dirty="0" smtClean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52308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0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14734" y="2672545"/>
            <a:ext cx="6729266" cy="11489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posługiwać się </a:t>
            </a:r>
            <a:r>
              <a:rPr lang="pl-PL" dirty="0"/>
              <a:t>systemem </a:t>
            </a:r>
            <a:r>
              <a:rPr lang="pl-PL" dirty="0" smtClean="0"/>
              <a:t>operacyjnym </a:t>
            </a:r>
            <a:r>
              <a:rPr lang="pl-PL" sz="2200" dirty="0" smtClean="0"/>
              <a:t>(programy, foldery, pliki, dysk wymienny)</a:t>
            </a:r>
            <a:endParaRPr lang="pl-PL" sz="220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>
          <a:xfrm>
            <a:off x="2414734" y="4447608"/>
            <a:ext cx="6461252" cy="9033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sz="3900" dirty="0"/>
              <a:t>prawidłowo podłączać </a:t>
            </a:r>
            <a:r>
              <a:rPr lang="pl-PL" sz="3900" dirty="0" smtClean="0"/>
              <a:t/>
            </a:r>
            <a:br>
              <a:rPr lang="pl-PL" sz="3900" dirty="0" smtClean="0"/>
            </a:br>
            <a:r>
              <a:rPr lang="pl-PL" sz="3900" dirty="0" smtClean="0"/>
              <a:t>i </a:t>
            </a:r>
            <a:r>
              <a:rPr lang="pl-PL" sz="3900" dirty="0"/>
              <a:t>odłączać dysk </a:t>
            </a:r>
            <a:r>
              <a:rPr lang="pl-PL" sz="3900" dirty="0" smtClean="0"/>
              <a:t>wymienny</a:t>
            </a:r>
            <a:endParaRPr lang="pl-PL" sz="3900" dirty="0"/>
          </a:p>
          <a:p>
            <a:endParaRPr lang="pl-PL" dirty="0"/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456774" y="835004"/>
            <a:ext cx="6639930" cy="1148907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/>
              <a:t>włączyć i wyłączyć </a:t>
            </a:r>
            <a:r>
              <a:rPr lang="pl-PL" dirty="0" smtClean="0"/>
              <a:t>komputer</a:t>
            </a:r>
            <a:br>
              <a:rPr lang="pl-PL" dirty="0" smtClean="0"/>
            </a:br>
            <a:r>
              <a:rPr lang="pl-PL" dirty="0" smtClean="0"/>
              <a:t>posługiwać </a:t>
            </a:r>
            <a:r>
              <a:rPr lang="pl-PL" dirty="0"/>
              <a:t>się: </a:t>
            </a:r>
            <a:r>
              <a:rPr lang="pl-PL" sz="2000" dirty="0"/>
              <a:t>myszką, klawiaturą, drukarką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" y="5486400"/>
            <a:ext cx="9144000" cy="12612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dirty="0" smtClean="0"/>
          </a:p>
        </p:txBody>
      </p:sp>
      <p:sp>
        <p:nvSpPr>
          <p:cNvPr id="9" name="pole tekstowe 8"/>
          <p:cNvSpPr txBox="1"/>
          <p:nvPr/>
        </p:nvSpPr>
        <p:spPr>
          <a:xfrm>
            <a:off x="126125" y="5785945"/>
            <a:ext cx="8891752" cy="96169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 lnSpcReduction="10000"/>
          </a:bodyPr>
          <a:lstStyle/>
          <a:p>
            <a:pPr lvl="0" algn="ctr" defTabSz="914377">
              <a:lnSpc>
                <a:spcPct val="80000"/>
              </a:lnSpc>
              <a:spcBef>
                <a:spcPct val="0"/>
              </a:spcBef>
              <a:defRPr/>
            </a:pPr>
            <a:r>
              <a:rPr lang="pl-PL" sz="48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Uruchamiam komputer </a:t>
            </a:r>
            <a:br>
              <a:rPr lang="pl-PL" sz="48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35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pl-PL" sz="3500" spc="200" dirty="0" smtClean="0">
                <a:solidFill>
                  <a:srgbClr val="F16623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to potrafi uczestnik po zajęciach</a:t>
            </a:r>
            <a:endParaRPr lang="pl-PL" sz="3500" spc="200" dirty="0">
              <a:solidFill>
                <a:srgbClr val="F16623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4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17660" y="354842"/>
            <a:ext cx="4326340" cy="6503158"/>
          </a:xfrm>
        </p:spPr>
        <p:txBody>
          <a:bodyPr anchor="ctr"/>
          <a:lstStyle/>
          <a:p>
            <a:r>
              <a:rPr lang="pl-PL" sz="3200" dirty="0" smtClean="0">
                <a:solidFill>
                  <a:schemeClr val="tx1"/>
                </a:solidFill>
              </a:rPr>
              <a:t>PYTANIE Do GRUPY:</a:t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5400" b="1" dirty="0" smtClean="0">
                <a:solidFill>
                  <a:schemeClr val="tx1"/>
                </a:solidFill>
              </a:rPr>
              <a:t>Jakie znamy rodzaje komputerów?</a:t>
            </a:r>
            <a:br>
              <a:rPr lang="pl-PL" sz="5400" b="1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endParaRPr lang="pl-PL" sz="3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Zdjęcie przedstawia ekran komputera wraz z klawiaturą. W pobliżu klawiatury stoją dwie małe miniaturowe rzeźby - poipiersia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7366" r="27366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6" name="Tytuł 1"/>
          <p:cNvSpPr txBox="1">
            <a:spLocks/>
          </p:cNvSpPr>
          <p:nvPr/>
        </p:nvSpPr>
        <p:spPr>
          <a:xfrm>
            <a:off x="4808484" y="286282"/>
            <a:ext cx="4335516" cy="785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defTabSz="91437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6000" cap="all" spc="100" dirty="0">
                <a:solidFill>
                  <a:srgbClr val="EA5B0C"/>
                </a:solidFill>
                <a:latin typeface="+mj-lt"/>
                <a:ea typeface="+mj-ea"/>
                <a:cs typeface="+mj-cs"/>
              </a:rPr>
              <a:t>ĆWICZENIE 1</a:t>
            </a:r>
          </a:p>
        </p:txBody>
      </p:sp>
    </p:spTree>
    <p:extLst>
      <p:ext uri="{BB962C8B-B14F-4D97-AF65-F5344CB8AC3E}">
        <p14:creationId xmlns:p14="http://schemas.microsoft.com/office/powerpoint/2010/main" val="1715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3657599" y="5428918"/>
            <a:ext cx="5486399" cy="1192599"/>
          </a:xfrm>
        </p:spPr>
        <p:txBody>
          <a:bodyPr>
            <a:noAutofit/>
          </a:bodyPr>
          <a:lstStyle/>
          <a:p>
            <a:r>
              <a:rPr lang="pl-PL" sz="3600" b="1" dirty="0">
                <a:solidFill>
                  <a:schemeClr val="tx1"/>
                </a:solidFill>
              </a:rPr>
              <a:t>KOMPUTERY:</a:t>
            </a:r>
            <a:br>
              <a:rPr lang="pl-PL" sz="3600" b="1" dirty="0">
                <a:solidFill>
                  <a:schemeClr val="tx1"/>
                </a:solidFill>
              </a:rPr>
            </a:br>
            <a:r>
              <a:rPr lang="pl-PL" sz="3600" dirty="0" smtClean="0">
                <a:solidFill>
                  <a:schemeClr val="tx1"/>
                </a:solidFill>
              </a:rPr>
              <a:t>stacjonarne, laptopy, </a:t>
            </a:r>
            <a:r>
              <a:rPr lang="pl-PL" sz="3600" dirty="0" err="1" smtClean="0">
                <a:solidFill>
                  <a:schemeClr val="tx1"/>
                </a:solidFill>
              </a:rPr>
              <a:t>netbooki</a:t>
            </a:r>
            <a:r>
              <a:rPr lang="pl-PL" sz="3600" dirty="0" smtClean="0">
                <a:solidFill>
                  <a:schemeClr val="tx1"/>
                </a:solidFill>
              </a:rPr>
              <a:t>, </a:t>
            </a:r>
            <a:r>
              <a:rPr lang="pl-PL" sz="3600" dirty="0" err="1" smtClean="0">
                <a:solidFill>
                  <a:schemeClr val="tx1"/>
                </a:solidFill>
              </a:rPr>
              <a:t>tabletY</a:t>
            </a:r>
            <a:r>
              <a:rPr lang="pl-PL" sz="3600" dirty="0" smtClean="0">
                <a:solidFill>
                  <a:schemeClr val="tx1"/>
                </a:solidFill>
              </a:rPr>
              <a:t>, </a:t>
            </a:r>
            <a:r>
              <a:rPr lang="pl-PL" sz="3600" dirty="0" err="1" smtClean="0">
                <a:solidFill>
                  <a:schemeClr val="tx1"/>
                </a:solidFill>
              </a:rPr>
              <a:t>smartfonY</a:t>
            </a:r>
            <a:r>
              <a:rPr lang="pl-PL" sz="3600" dirty="0" smtClean="0">
                <a:solidFill>
                  <a:schemeClr val="tx1"/>
                </a:solidFill>
              </a:rPr>
              <a:t> …</a:t>
            </a:r>
            <a:endParaRPr lang="pl-PL" sz="3600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pic>
        <p:nvPicPr>
          <p:cNvPr id="31746" name="Picture 2" descr="Stacja Robocza, Urząd, Biznesu, Notatnik, Macbook Air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/>
          <a:srcRect l="15861" r="15861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31748" name="Picture 4" descr="Google Na Smartfonie, Wyszukiwarka"/>
          <p:cNvPicPr>
            <a:picLocks noGrp="1" noChangeAspect="1" noChangeArrowheads="1"/>
          </p:cNvPicPr>
          <p:nvPr>
            <p:ph type="pic" idx="11"/>
          </p:nvPr>
        </p:nvPicPr>
        <p:blipFill>
          <a:blip r:embed="rId4"/>
          <a:srcRect l="15810" r="15810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31750" name="Picture 6" descr="Pulpit, Terminali, Stacja Robocza, Komputer, Klawiatur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5"/>
          <a:srcRect l="2325" r="232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599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Przycisk „włącz”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dirty="0"/>
              <a:t>Wszystkie komputery </a:t>
            </a:r>
            <a:r>
              <a:rPr lang="pl-PL" sz="2400" b="1" dirty="0"/>
              <a:t>uruchamia się 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w </a:t>
            </a:r>
            <a:r>
              <a:rPr lang="pl-PL" sz="2400" b="1" dirty="0"/>
              <a:t>podobny </a:t>
            </a:r>
            <a:r>
              <a:rPr lang="pl-PL" sz="2400" b="1" dirty="0" smtClean="0"/>
              <a:t>sposób.</a:t>
            </a:r>
            <a:endParaRPr lang="pl-PL" sz="2400" b="1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0"/>
          </p:nvPr>
        </p:nvSpPr>
        <p:spPr>
          <a:xfrm>
            <a:off x="3227494" y="3377249"/>
            <a:ext cx="2826465" cy="3029091"/>
          </a:xfrm>
        </p:spPr>
        <p:txBody>
          <a:bodyPr>
            <a:normAutofit/>
          </a:bodyPr>
          <a:lstStyle/>
          <a:p>
            <a:pPr algn="l"/>
            <a:r>
              <a:rPr lang="pl-PL" sz="2400" dirty="0" smtClean="0"/>
              <a:t>Cecha wspólna urządzeń to m.in.: </a:t>
            </a:r>
            <a:br>
              <a:rPr lang="pl-PL" sz="2400" dirty="0" smtClean="0"/>
            </a:br>
            <a:r>
              <a:rPr lang="pl-PL" sz="2400" dirty="0" smtClean="0"/>
              <a:t>praca w </a:t>
            </a:r>
            <a:r>
              <a:rPr lang="pl-PL" sz="2400" dirty="0"/>
              <a:t>oparciu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o </a:t>
            </a:r>
            <a:r>
              <a:rPr lang="pl-PL" sz="2400" b="1" dirty="0"/>
              <a:t>wybrany system </a:t>
            </a:r>
            <a:r>
              <a:rPr lang="pl-PL" sz="2400" b="1" dirty="0" smtClean="0"/>
              <a:t>operacyjny</a:t>
            </a:r>
            <a:r>
              <a:rPr lang="pl-PL" sz="2400" dirty="0"/>
              <a:t>.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algn="l"/>
            <a:r>
              <a:rPr lang="pl-PL" sz="2400" dirty="0"/>
              <a:t>System operacyjny może być </a:t>
            </a:r>
            <a:r>
              <a:rPr lang="pl-PL" sz="2400" b="1" dirty="0"/>
              <a:t>różny 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na </a:t>
            </a:r>
            <a:r>
              <a:rPr lang="pl-PL" sz="2400" b="1" dirty="0"/>
              <a:t>różnych </a:t>
            </a:r>
            <a:r>
              <a:rPr lang="pl-PL" sz="2400" b="1" dirty="0" smtClean="0"/>
              <a:t>urządzeniach</a:t>
            </a:r>
            <a:r>
              <a:rPr lang="pl-PL" sz="2400" dirty="0" smtClean="0"/>
              <a:t>.</a:t>
            </a:r>
            <a:endParaRPr lang="pl-PL" sz="2400" dirty="0"/>
          </a:p>
          <a:p>
            <a:endParaRPr lang="pl-PL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smtClean="0"/>
              <a:t>CECHA WSPÓLNA URZĄDZEŃ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 smtClean="0"/>
              <a:t>SYSTEM OPERACYJNY</a:t>
            </a: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975" y="5675586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382814" y="1269076"/>
            <a:ext cx="4540469" cy="453939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4748474" y="1779617"/>
            <a:ext cx="4332464" cy="3298767"/>
          </a:xfrm>
        </p:spPr>
        <p:txBody>
          <a:bodyPr/>
          <a:lstStyle/>
          <a:p>
            <a:pPr marL="0" indent="0">
              <a:buNone/>
            </a:pPr>
            <a:r>
              <a:rPr lang="pl-PL" b="1" dirty="0"/>
              <a:t>Włączamy komputer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i </a:t>
            </a:r>
            <a:r>
              <a:rPr lang="pl-PL" b="1" dirty="0"/>
              <a:t>zapoznajemy się z </a:t>
            </a:r>
            <a:r>
              <a:rPr lang="pl-PL" b="1" dirty="0" smtClean="0"/>
              <a:t>nim</a:t>
            </a:r>
            <a:endParaRPr lang="pl-PL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4599296" y="286282"/>
            <a:ext cx="4544704" cy="7857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defTabSz="91437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6000" cap="all" spc="100" dirty="0">
                <a:solidFill>
                  <a:srgbClr val="EA5B0C"/>
                </a:solidFill>
                <a:latin typeface="+mj-lt"/>
                <a:ea typeface="+mj-ea"/>
                <a:cs typeface="+mj-cs"/>
              </a:rPr>
              <a:t>ĆWICZENIE 2</a:t>
            </a:r>
          </a:p>
        </p:txBody>
      </p:sp>
      <p:pic>
        <p:nvPicPr>
          <p:cNvPr id="29700" name="Picture 4" descr="Komputer, Serwer, Stacja Robocza, Hosti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859" r="8859"/>
          <a:stretch>
            <a:fillRect/>
          </a:stretch>
        </p:blipFill>
        <p:spPr bwMode="auto">
          <a:xfrm>
            <a:off x="0" y="315883"/>
            <a:ext cx="4228407" cy="6240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056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1542</TotalTime>
  <Words>788</Words>
  <Application>Microsoft Office PowerPoint</Application>
  <PresentationFormat>Pokaz na ekranie (4:3)</PresentationFormat>
  <Paragraphs>169</Paragraphs>
  <Slides>35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35</vt:i4>
      </vt:variant>
    </vt:vector>
  </HeadingPairs>
  <TitlesOfParts>
    <vt:vector size="36" baseType="lpstr">
      <vt:lpstr>Integralny</vt:lpstr>
      <vt:lpstr>Uruchamiam komputer</vt:lpstr>
      <vt:lpstr>Prezentacja programu PowerPoint</vt:lpstr>
      <vt:lpstr>Prezentacja programu PowerPoint</vt:lpstr>
      <vt:lpstr>Harmonogram:  PIERWSZE KROKI Z KOMPUTEREM: 1. Uruchamiam komputer 2. Serfuję po Internecie 3. Zakładam skrzynkę mailową</vt:lpstr>
      <vt:lpstr>Prezentacja programu PowerPoint</vt:lpstr>
      <vt:lpstr>PYTANIE Do GRUPY:  Jakie znamy rodzaje komputerów?  </vt:lpstr>
      <vt:lpstr>KOMPUTERY: stacjonarne, laptopy, netbooki, tabletY, smartfonY …</vt:lpstr>
      <vt:lpstr>Przycisk „włącz”</vt:lpstr>
      <vt:lpstr>Prezentacja programu PowerPoint</vt:lpstr>
      <vt:lpstr>Prezentacja programu PowerPoint</vt:lpstr>
      <vt:lpstr>foldery pliki</vt:lpstr>
      <vt:lpstr>Rozmieszczanie ikon  (pulpiT, pasEk zadań) Jak działa mysz?</vt:lpstr>
      <vt:lpstr>Prezentacja programu PowerPoint</vt:lpstr>
      <vt:lpstr>Prezentacja programu PowerPoint</vt:lpstr>
      <vt:lpstr>Samodzielnie uruchom i zamknij  z menu START:</vt:lpstr>
      <vt:lpstr>ĆWICZENIE 4 (1)</vt:lpstr>
      <vt:lpstr>ĆWICZENIE 4 (2)</vt:lpstr>
      <vt:lpstr>ĆWICZENIE 4 (3)</vt:lpstr>
      <vt:lpstr>ĆWICZENIE 4 (4)</vt:lpstr>
      <vt:lpstr>ĆWICZENIE 4 (5)</vt:lpstr>
      <vt:lpstr>Prezentacja programu PowerPoint</vt:lpstr>
      <vt:lpstr>Prezentacja programu PowerPoint</vt:lpstr>
      <vt:lpstr>ĆWICZENIE 5 (2)</vt:lpstr>
      <vt:lpstr>Prezentacja programu PowerPoint</vt:lpstr>
      <vt:lpstr>ĆWICZENIE 6 (1)</vt:lpstr>
      <vt:lpstr>ĆWICZENIE 6 (2)</vt:lpstr>
      <vt:lpstr>Prezentacja programu PowerPoint</vt:lpstr>
      <vt:lpstr>ĆWICZENIE 7 (1)</vt:lpstr>
      <vt:lpstr>ĆWICZENIE 7 (2)</vt:lpstr>
      <vt:lpstr>Prezentacja programu PowerPoint</vt:lpstr>
      <vt:lpstr>ĆWICZENIE 8 (1)</vt:lpstr>
      <vt:lpstr>Prezentacja programu PowerPoint</vt:lpstr>
      <vt:lpstr>ĆWICZENIE 9 (1)</vt:lpstr>
      <vt:lpstr>Prezentacja programu PowerPoint</vt:lpstr>
      <vt:lpstr>Dziękuję za uwagę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Katarzyna Morawska</cp:lastModifiedBy>
  <cp:revision>220</cp:revision>
  <dcterms:created xsi:type="dcterms:W3CDTF">2016-08-25T12:18:52Z</dcterms:created>
  <dcterms:modified xsi:type="dcterms:W3CDTF">2017-06-16T15:51:38Z</dcterms:modified>
</cp:coreProperties>
</file>