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2" r:id="rId1"/>
  </p:sldMasterIdLst>
  <p:notesMasterIdLst>
    <p:notesMasterId r:id="rId27"/>
  </p:notesMasterIdLst>
  <p:sldIdLst>
    <p:sldId id="319" r:id="rId2"/>
    <p:sldId id="501" r:id="rId3"/>
    <p:sldId id="502" r:id="rId4"/>
    <p:sldId id="396" r:id="rId5"/>
    <p:sldId id="440" r:id="rId6"/>
    <p:sldId id="465" r:id="rId7"/>
    <p:sldId id="447" r:id="rId8"/>
    <p:sldId id="487" r:id="rId9"/>
    <p:sldId id="490" r:id="rId10"/>
    <p:sldId id="485" r:id="rId11"/>
    <p:sldId id="491" r:id="rId12"/>
    <p:sldId id="453" r:id="rId13"/>
    <p:sldId id="492" r:id="rId14"/>
    <p:sldId id="493" r:id="rId15"/>
    <p:sldId id="494" r:id="rId16"/>
    <p:sldId id="497" r:id="rId17"/>
    <p:sldId id="499" r:id="rId18"/>
    <p:sldId id="500" r:id="rId19"/>
    <p:sldId id="488" r:id="rId20"/>
    <p:sldId id="477" r:id="rId21"/>
    <p:sldId id="495" r:id="rId22"/>
    <p:sldId id="472" r:id="rId23"/>
    <p:sldId id="496" r:id="rId24"/>
    <p:sldId id="425" r:id="rId25"/>
    <p:sldId id="47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B0C"/>
    <a:srgbClr val="FF6600"/>
    <a:srgbClr val="F36600"/>
    <a:srgbClr val="F16623"/>
    <a:srgbClr val="414141"/>
    <a:srgbClr val="FF3300"/>
    <a:srgbClr val="F35B0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85790" autoAdjust="0"/>
  </p:normalViewPr>
  <p:slideViewPr>
    <p:cSldViewPr snapToGrid="0">
      <p:cViewPr>
        <p:scale>
          <a:sx n="60" d="100"/>
          <a:sy n="60" d="100"/>
        </p:scale>
        <p:origin x="-156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25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1DB45-A50D-4455-9D52-6DB3EAA76206}" type="datetimeFigureOut">
              <a:rPr lang="pl-PL" smtClean="0"/>
              <a:pPr/>
              <a:t>2017-07-20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EE5A0-6E59-48C1-88E3-4739583EF4F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562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2625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8815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881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3992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dirty="0" smtClean="0"/>
              <a:t>Objaśniamy ikony znajdujące się na pulpicie.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198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Pozostałe aplikacje np. mapy, tłumacz, </a:t>
            </a:r>
            <a:r>
              <a:rPr lang="pl-PL" dirty="0" err="1" smtClean="0"/>
              <a:t>blogger</a:t>
            </a:r>
            <a:r>
              <a:rPr lang="pl-PL" dirty="0" smtClean="0"/>
              <a:t>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EE5A0-6E59-48C1-88E3-4739583EF4FE}" type="slidenum">
              <a:rPr lang="pl-PL" smtClean="0"/>
              <a:pPr/>
              <a:t>21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_SLAJD_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6858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a 8"/>
          <p:cNvSpPr/>
          <p:nvPr userDrawn="1"/>
        </p:nvSpPr>
        <p:spPr>
          <a:xfrm>
            <a:off x="1478430" y="335430"/>
            <a:ext cx="6187141" cy="61871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44931" y="1197119"/>
            <a:ext cx="5098474" cy="2271590"/>
          </a:xfrm>
        </p:spPr>
        <p:txBody>
          <a:bodyPr anchor="ctr">
            <a:normAutofit/>
          </a:bodyPr>
          <a:lstStyle>
            <a:lvl1pPr algn="ctr">
              <a:defRPr sz="4400" spc="200" baseline="0"/>
            </a:lvl1pPr>
          </a:lstStyle>
          <a:p>
            <a:r>
              <a:rPr lang="pl-PL" dirty="0" smtClean="0"/>
              <a:t>TUTAJ WPISZ TYTUŁ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94966" y="3775028"/>
            <a:ext cx="4560046" cy="2416216"/>
          </a:xfrm>
        </p:spPr>
        <p:txBody>
          <a:bodyPr lIns="91440" rIns="9144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l-PL" dirty="0" smtClean="0"/>
              <a:t>TU WPISZ PODTYTUŁ LUB AUTORA (JEŚLI JEST TAKA POTRZEBA)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 hasCustomPrompt="1"/>
          </p:nvPr>
        </p:nvSpPr>
        <p:spPr>
          <a:xfrm>
            <a:off x="3854393" y="5827669"/>
            <a:ext cx="1479550" cy="350837"/>
          </a:xfrm>
        </p:spPr>
        <p:txBody>
          <a:bodyPr>
            <a:noAutofit/>
          </a:bodyPr>
          <a:lstStyle>
            <a:lvl1pPr algn="ctr">
              <a:defRPr sz="2800">
                <a:latin typeface="+mj-lt"/>
              </a:defRPr>
            </a:lvl1pPr>
          </a:lstStyle>
          <a:p>
            <a:pPr lvl="0"/>
            <a:r>
              <a:rPr lang="pl-PL" dirty="0" smtClean="0"/>
              <a:t>07/09/2016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24172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7290054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2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5775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BULL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8095" y="585216"/>
            <a:ext cx="7439337" cy="149961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pl-PL" dirty="0" err="1" smtClean="0"/>
              <a:t>Bullety</a:t>
            </a:r>
            <a:r>
              <a:rPr lang="pl-PL" dirty="0" smtClean="0"/>
              <a:t> / NA PRZYKŁAD HARMONOGRAM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2084833"/>
            <a:ext cx="7290055" cy="4149712"/>
          </a:xfrm>
        </p:spPr>
        <p:txBody>
          <a:bodyPr>
            <a:noAutofit/>
          </a:bodyPr>
          <a:lstStyle>
            <a:lvl1pPr marL="91440" indent="-91440">
              <a:buClr>
                <a:srgbClr val="FF6600"/>
              </a:buClr>
              <a:buFont typeface="Arial" panose="020B0604020202020204" pitchFamily="34" charset="0"/>
              <a:buChar char="•"/>
              <a:defRPr lang="pl-PL" sz="3200" kern="1200" cap="none" spc="100" baseline="0" dirty="0" smtClean="0">
                <a:solidFill>
                  <a:schemeClr val="tx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lang="pl-PL" dirty="0" smtClean="0"/>
              <a:t> </a:t>
            </a:r>
            <a:r>
              <a:rPr lang="pl-PL" dirty="0" err="1" smtClean="0"/>
              <a:t>bullet</a:t>
            </a:r>
            <a:r>
              <a:rPr lang="pl-PL" dirty="0" smtClean="0"/>
              <a:t> 1</a:t>
            </a:r>
          </a:p>
          <a:p>
            <a:pPr lvl="0"/>
            <a:r>
              <a:rPr lang="pl-PL" dirty="0" smtClean="0"/>
              <a:t> </a:t>
            </a:r>
            <a:r>
              <a:rPr lang="pl-PL" dirty="0" err="1" smtClean="0"/>
              <a:t>Bullet</a:t>
            </a:r>
            <a:r>
              <a:rPr lang="pl-PL" dirty="0" smtClean="0"/>
              <a:t> 2</a:t>
            </a:r>
          </a:p>
          <a:p>
            <a:pPr lvl="0"/>
            <a:r>
              <a:rPr lang="pl-PL" dirty="0" smtClean="0"/>
              <a:t> przykład 3</a:t>
            </a:r>
          </a:p>
        </p:txBody>
      </p:sp>
    </p:spTree>
    <p:extLst>
      <p:ext uri="{BB962C8B-B14F-4D97-AF65-F5344CB8AC3E}">
        <p14:creationId xmlns:p14="http://schemas.microsoft.com/office/powerpoint/2010/main" val="3620474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IS TREŚCI 1 2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a 1"/>
          <p:cNvSpPr/>
          <p:nvPr userDrawn="1"/>
        </p:nvSpPr>
        <p:spPr>
          <a:xfrm>
            <a:off x="1300825" y="897482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414734" y="897482"/>
            <a:ext cx="5788438" cy="1068742"/>
          </a:xfrm>
        </p:spPr>
        <p:txBody>
          <a:bodyPr anchor="t">
            <a:normAutofit/>
          </a:bodyPr>
          <a:lstStyle>
            <a:lvl1pPr algn="l">
              <a:defRPr sz="3600" b="0" spc="200" baseline="0"/>
            </a:lvl1pPr>
          </a:lstStyle>
          <a:p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1511417" y="897484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4734" y="2672545"/>
            <a:ext cx="5788438" cy="1148907"/>
          </a:xfrm>
        </p:spPr>
        <p:txBody>
          <a:bodyPr>
            <a:normAutofit/>
          </a:bodyPr>
          <a:lstStyle>
            <a:lvl1pPr>
              <a:defRPr lang="pl-PL" sz="3600" b="0" kern="1200" cap="all" spc="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pl-PL" dirty="0"/>
          </a:p>
        </p:txBody>
      </p:sp>
      <p:sp>
        <p:nvSpPr>
          <p:cNvPr id="13" name="Symbol zastępczy tekstu 2"/>
          <p:cNvSpPr>
            <a:spLocks noGrp="1"/>
          </p:cNvSpPr>
          <p:nvPr>
            <p:ph type="body" sz="quarter" idx="11" hasCustomPrompt="1"/>
          </p:nvPr>
        </p:nvSpPr>
        <p:spPr>
          <a:xfrm>
            <a:off x="2414734" y="4447608"/>
            <a:ext cx="5788438" cy="903318"/>
          </a:xfrm>
        </p:spPr>
        <p:txBody>
          <a:bodyPr>
            <a:normAutofit/>
          </a:bodyPr>
          <a:lstStyle>
            <a:lvl1pPr>
              <a:defRPr lang="pl-PL" sz="3600" b="0" kern="1200" cap="all" spc="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Tu wpisz </a:t>
            </a:r>
            <a:br>
              <a:rPr lang="pl-PL" dirty="0" smtClean="0"/>
            </a:br>
            <a:r>
              <a:rPr lang="pl-PL" dirty="0" smtClean="0"/>
              <a:t>treść</a:t>
            </a:r>
            <a:endParaRPr lang="pl-PL" dirty="0"/>
          </a:p>
        </p:txBody>
      </p:sp>
      <p:sp>
        <p:nvSpPr>
          <p:cNvPr id="12" name="Elipsa 11"/>
          <p:cNvSpPr/>
          <p:nvPr userDrawn="1"/>
        </p:nvSpPr>
        <p:spPr>
          <a:xfrm>
            <a:off x="1300825" y="2672545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1511417" y="2672547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Elipsa 14"/>
          <p:cNvSpPr/>
          <p:nvPr userDrawn="1"/>
        </p:nvSpPr>
        <p:spPr>
          <a:xfrm>
            <a:off x="1300894" y="4447607"/>
            <a:ext cx="903318" cy="903318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Title 1"/>
          <p:cNvSpPr txBox="1">
            <a:spLocks/>
          </p:cNvSpPr>
          <p:nvPr userDrawn="1"/>
        </p:nvSpPr>
        <p:spPr>
          <a:xfrm>
            <a:off x="1511486" y="4447609"/>
            <a:ext cx="692726" cy="9033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 cap="all" spc="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293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OŁ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4189" y="610985"/>
            <a:ext cx="4555375" cy="4572000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973" y="1291452"/>
            <a:ext cx="3275907" cy="3203216"/>
          </a:xfrm>
        </p:spPr>
        <p:txBody>
          <a:bodyPr anchor="ctr">
            <a:normAutofit/>
          </a:bodyPr>
          <a:lstStyle>
            <a:lvl1pPr algn="ctr">
              <a:defRPr sz="44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4" y="5225934"/>
            <a:ext cx="8410748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10289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KOŁ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4189" y="610985"/>
            <a:ext cx="4555375" cy="4572000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02973" y="1291452"/>
            <a:ext cx="3275907" cy="3203216"/>
          </a:xfrm>
        </p:spPr>
        <p:txBody>
          <a:bodyPr anchor="ctr">
            <a:normAutofit/>
          </a:bodyPr>
          <a:lstStyle>
            <a:lvl1pPr algn="ctr">
              <a:defRPr sz="6000" b="0" cap="none" spc="200" baseline="0">
                <a:solidFill>
                  <a:schemeClr val="bg1"/>
                </a:solidFill>
                <a:latin typeface="Cheddar Jack" panose="02000000000000000000" pitchFamily="2" charset="0"/>
              </a:defRPr>
            </a:lvl1pPr>
          </a:lstStyle>
          <a:p>
            <a:r>
              <a:rPr lang="pl-PL" dirty="0" smtClean="0"/>
              <a:t>Napisz tu!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3034" y="5225934"/>
            <a:ext cx="8410748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785791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OŁ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9413" y="511232"/>
            <a:ext cx="3891395" cy="3905597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7360" y="1136280"/>
            <a:ext cx="2798419" cy="2736323"/>
          </a:xfrm>
        </p:spPr>
        <p:txBody>
          <a:bodyPr anchor="ctr">
            <a:normAutofit/>
          </a:bodyPr>
          <a:lstStyle>
            <a:lvl1pPr algn="ctr">
              <a:defRPr sz="44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dodać treść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12" y="4649585"/>
            <a:ext cx="3891395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Rectangle 6"/>
          <p:cNvSpPr/>
          <p:nvPr userDrawn="1"/>
        </p:nvSpPr>
        <p:spPr>
          <a:xfrm>
            <a:off x="4731675" y="511232"/>
            <a:ext cx="3891395" cy="3905597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4731674" y="4649585"/>
            <a:ext cx="3891395" cy="1463040"/>
          </a:xfrm>
        </p:spPr>
        <p:txBody>
          <a:bodyPr lIns="91440" rIns="9144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5" name="Symbol zastępczy tekstu 14"/>
          <p:cNvSpPr>
            <a:spLocks noGrp="1"/>
          </p:cNvSpPr>
          <p:nvPr>
            <p:ph type="body" sz="quarter" idx="12" hasCustomPrompt="1"/>
          </p:nvPr>
        </p:nvSpPr>
        <p:spPr>
          <a:xfrm>
            <a:off x="5248477" y="1136280"/>
            <a:ext cx="2909079" cy="2693116"/>
          </a:xfrm>
        </p:spPr>
        <p:txBody>
          <a:bodyPr anchor="ctr">
            <a:normAutofit/>
          </a:bodyPr>
          <a:lstStyle>
            <a:lvl1pPr algn="ctr">
              <a:defRPr sz="4400" baseline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 smtClean="0"/>
              <a:t>KLIKNIJ, ABY DODAĆ TREŚĆ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64688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OŁ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2612" y="359298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811" y="748145"/>
            <a:ext cx="1839884" cy="1878677"/>
          </a:xfrm>
        </p:spPr>
        <p:txBody>
          <a:bodyPr anchor="ctr">
            <a:noAutofit/>
          </a:bodyPr>
          <a:lstStyle>
            <a:lvl1pPr algn="ctr">
              <a:defRPr sz="36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613" y="3377250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5" name="Rectangle 6"/>
          <p:cNvSpPr/>
          <p:nvPr userDrawn="1"/>
        </p:nvSpPr>
        <p:spPr>
          <a:xfrm>
            <a:off x="3227494" y="372930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 Placeholder 2"/>
          <p:cNvSpPr>
            <a:spLocks noGrp="1"/>
          </p:cNvSpPr>
          <p:nvPr>
            <p:ph type="body" idx="10"/>
          </p:nvPr>
        </p:nvSpPr>
        <p:spPr>
          <a:xfrm>
            <a:off x="3227495" y="3377249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0" name="Rectangle 6"/>
          <p:cNvSpPr/>
          <p:nvPr userDrawn="1"/>
        </p:nvSpPr>
        <p:spPr>
          <a:xfrm>
            <a:off x="6132376" y="359298"/>
            <a:ext cx="2619546" cy="2629106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 Placeholder 2"/>
          <p:cNvSpPr>
            <a:spLocks noGrp="1"/>
          </p:cNvSpPr>
          <p:nvPr>
            <p:ph type="body" idx="11"/>
          </p:nvPr>
        </p:nvSpPr>
        <p:spPr>
          <a:xfrm>
            <a:off x="6132376" y="3377248"/>
            <a:ext cx="2619546" cy="3029091"/>
          </a:xfrm>
        </p:spPr>
        <p:txBody>
          <a:bodyPr lIns="91440" rIns="9144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4" name="Symbol zastępczy tekstu 5"/>
          <p:cNvSpPr>
            <a:spLocks noGrp="1"/>
          </p:cNvSpPr>
          <p:nvPr>
            <p:ph type="body" sz="quarter" idx="13" hasCustomPrompt="1"/>
          </p:nvPr>
        </p:nvSpPr>
        <p:spPr>
          <a:xfrm>
            <a:off x="3568933" y="748145"/>
            <a:ext cx="1926801" cy="187867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15" name="Symbol zastępczy tekstu 5"/>
          <p:cNvSpPr>
            <a:spLocks noGrp="1"/>
          </p:cNvSpPr>
          <p:nvPr>
            <p:ph type="body" sz="quarter" idx="14" hasCustomPrompt="1"/>
          </p:nvPr>
        </p:nvSpPr>
        <p:spPr>
          <a:xfrm>
            <a:off x="6478748" y="748145"/>
            <a:ext cx="1926801" cy="187867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07532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KOŁ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9710" y="1257073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22522" y="1575089"/>
            <a:ext cx="1499739" cy="1531360"/>
          </a:xfrm>
        </p:spPr>
        <p:txBody>
          <a:bodyPr anchor="ctr">
            <a:noAutofit/>
          </a:bodyPr>
          <a:lstStyle>
            <a:lvl1pPr algn="ctr">
              <a:defRPr sz="3200" b="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Kliknij,aby</a:t>
            </a:r>
            <a:r>
              <a:rPr lang="pl-PL" dirty="0" smtClean="0"/>
              <a:t> dodać tekst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535" y="1562794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0" name="Rectangle 6"/>
          <p:cNvSpPr/>
          <p:nvPr userDrawn="1"/>
        </p:nvSpPr>
        <p:spPr>
          <a:xfrm>
            <a:off x="4845211" y="1257073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6"/>
          <p:cNvSpPr/>
          <p:nvPr userDrawn="1"/>
        </p:nvSpPr>
        <p:spPr>
          <a:xfrm>
            <a:off x="2389710" y="3719481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Text Placeholder 2"/>
          <p:cNvSpPr>
            <a:spLocks noGrp="1"/>
          </p:cNvSpPr>
          <p:nvPr userDrawn="1">
            <p:ph type="body" idx="10"/>
          </p:nvPr>
        </p:nvSpPr>
        <p:spPr>
          <a:xfrm>
            <a:off x="314535" y="4025202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5" name="Rectangle 6"/>
          <p:cNvSpPr/>
          <p:nvPr userDrawn="1"/>
        </p:nvSpPr>
        <p:spPr>
          <a:xfrm>
            <a:off x="4845211" y="3719481"/>
            <a:ext cx="2135262" cy="2143055"/>
          </a:xfrm>
          <a:prstGeom prst="flowChartConnector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 Placeholder 2"/>
          <p:cNvSpPr>
            <a:spLocks noGrp="1"/>
          </p:cNvSpPr>
          <p:nvPr userDrawn="1">
            <p:ph type="body" idx="11"/>
          </p:nvPr>
        </p:nvSpPr>
        <p:spPr>
          <a:xfrm>
            <a:off x="7005065" y="1562793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18" name="Text Placeholder 2"/>
          <p:cNvSpPr>
            <a:spLocks noGrp="1"/>
          </p:cNvSpPr>
          <p:nvPr userDrawn="1">
            <p:ph type="body" idx="12"/>
          </p:nvPr>
        </p:nvSpPr>
        <p:spPr>
          <a:xfrm>
            <a:off x="7005065" y="4025201"/>
            <a:ext cx="1910739" cy="1531361"/>
          </a:xfrm>
        </p:spPr>
        <p:txBody>
          <a:bodyPr lIns="91440" rIns="91440"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3" hasCustomPrompt="1"/>
          </p:nvPr>
        </p:nvSpPr>
        <p:spPr>
          <a:xfrm>
            <a:off x="5099050" y="1628775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19" name="Symbol zastępczy tekstu 5"/>
          <p:cNvSpPr>
            <a:spLocks noGrp="1"/>
          </p:cNvSpPr>
          <p:nvPr>
            <p:ph type="body" sz="quarter" idx="14" hasCustomPrompt="1"/>
          </p:nvPr>
        </p:nvSpPr>
        <p:spPr>
          <a:xfrm>
            <a:off x="2642953" y="4078887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  <p:sp>
        <p:nvSpPr>
          <p:cNvPr id="20" name="Symbol zastępczy tekstu 5"/>
          <p:cNvSpPr>
            <a:spLocks noGrp="1"/>
          </p:cNvSpPr>
          <p:nvPr>
            <p:ph type="body" sz="quarter" idx="15" hasCustomPrompt="1"/>
          </p:nvPr>
        </p:nvSpPr>
        <p:spPr>
          <a:xfrm>
            <a:off x="5098454" y="4078887"/>
            <a:ext cx="1628775" cy="1423988"/>
          </a:xfrm>
        </p:spPr>
        <p:txBody>
          <a:bodyPr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pl-PL" dirty="0" smtClean="0"/>
              <a:t>KLIKNIJ, ABY DODAĆ TEKST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3412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_TREŚĆ+ZDJĘCIE W 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129400" y="987123"/>
            <a:ext cx="4885200" cy="4883755"/>
          </a:xfrm>
          <a:prstGeom prst="ellipse">
            <a:avLst/>
          </a:prstGeom>
          <a:solidFill>
            <a:schemeClr val="bg1"/>
          </a:solidFill>
        </p:spPr>
        <p:txBody>
          <a:bodyPr anchor="b">
            <a:normAutofit/>
          </a:bodyPr>
          <a:lstStyle>
            <a:lvl1pPr algn="ctr">
              <a:defRPr sz="4400" spc="200" baseline="0"/>
            </a:lvl1pPr>
          </a:lstStyle>
          <a:p>
            <a:r>
              <a:rPr lang="pl-PL" dirty="0" smtClean="0"/>
              <a:t>TUTAJ WPISZ tekst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2044931" y="1428376"/>
            <a:ext cx="5098474" cy="227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 smtClean="0"/>
              <a:t>TUTAJ WPISZ pytanie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85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PIS TREŚCI 1 2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644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_SLAJD_ŚRÓ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Część 1</a:t>
            </a:r>
            <a:br>
              <a:rPr lang="pl-PL" dirty="0" smtClean="0"/>
            </a:br>
            <a:r>
              <a:rPr lang="pl-PL" dirty="0" smtClean="0"/>
              <a:t>i jej tytuł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425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5_SLAJD ZE ZDJĘCIEM W 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  <p:cxnSp>
        <p:nvCxnSpPr>
          <p:cNvPr id="9" name="Łącznik prosty 8"/>
          <p:cNvCxnSpPr/>
          <p:nvPr userDrawn="1"/>
        </p:nvCxnSpPr>
        <p:spPr>
          <a:xfrm>
            <a:off x="266132" y="5564874"/>
            <a:ext cx="883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3593" y="315883"/>
            <a:ext cx="8445731" cy="6240088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66132" y="3097876"/>
            <a:ext cx="4907653" cy="676102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NAPIS ZE ZDJĘCIEM W TLE</a:t>
            </a:r>
          </a:p>
        </p:txBody>
      </p:sp>
    </p:spTree>
    <p:extLst>
      <p:ext uri="{BB962C8B-B14F-4D97-AF65-F5344CB8AC3E}">
        <p14:creationId xmlns:p14="http://schemas.microsoft.com/office/powerpoint/2010/main" val="427227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_ZDJĘCIE + TREŚĆ OB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  <p:cxnSp>
        <p:nvCxnSpPr>
          <p:cNvPr id="9" name="Łącznik prosty 8"/>
          <p:cNvCxnSpPr/>
          <p:nvPr userDrawn="1"/>
        </p:nvCxnSpPr>
        <p:spPr>
          <a:xfrm>
            <a:off x="266132" y="5564874"/>
            <a:ext cx="88369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3593" y="315883"/>
            <a:ext cx="4228407" cy="6240088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48474" y="1779617"/>
            <a:ext cx="3421103" cy="3298767"/>
          </a:xfrm>
          <a:solidFill>
            <a:schemeClr val="bg1"/>
          </a:solidFill>
        </p:spPr>
        <p:txBody>
          <a:bodyPr anchor="ctr">
            <a:noAutofit/>
          </a:bodyPr>
          <a:lstStyle>
            <a:lvl1pPr>
              <a:defRPr lang="pl-PL" sz="4400" kern="1200" cap="all" spc="1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important</a:t>
            </a:r>
            <a:r>
              <a:rPr lang="pl-PL" dirty="0" smtClean="0"/>
              <a:t> </a:t>
            </a:r>
            <a:r>
              <a:rPr lang="pl-PL" dirty="0" err="1" smtClean="0"/>
              <a:t>message</a:t>
            </a:r>
            <a:r>
              <a:rPr lang="pl-PL" dirty="0" smtClean="0"/>
              <a:t> </a:t>
            </a:r>
            <a:r>
              <a:rPr lang="pl-PL" dirty="0" err="1" smtClean="0"/>
              <a:t>here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2172276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2899" y="4960138"/>
            <a:ext cx="8391667" cy="1463040"/>
          </a:xfrm>
        </p:spPr>
        <p:txBody>
          <a:bodyPr anchor="ctr">
            <a:normAutofit/>
          </a:bodyPr>
          <a:lstStyle>
            <a:lvl1pPr algn="l">
              <a:defRPr sz="4400" spc="200" baseline="0"/>
            </a:lvl1pPr>
          </a:lstStyle>
          <a:p>
            <a:r>
              <a:rPr lang="pl-PL" dirty="0" smtClean="0"/>
              <a:t>DODAJ DUŻE HASŁO TOWARZYSZĄCE ZDJĘCIU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27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61666" y="4960138"/>
            <a:ext cx="8496584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dirty="0" smtClean="0"/>
              <a:t>Dodaj opis do zdjęcia</a:t>
            </a:r>
          </a:p>
        </p:txBody>
      </p:sp>
    </p:spTree>
    <p:extLst>
      <p:ext uri="{BB962C8B-B14F-4D97-AF65-F5344CB8AC3E}">
        <p14:creationId xmlns:p14="http://schemas.microsoft.com/office/powerpoint/2010/main" val="36947354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2538" y="356467"/>
            <a:ext cx="6339385" cy="6191961"/>
          </a:xfrm>
          <a:prstGeom prst="ellipse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65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3726641" y="460484"/>
            <a:ext cx="4975365" cy="4859661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8" y="3660883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93290" y="5665401"/>
            <a:ext cx="5442066" cy="1192599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448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0"/>
          </p:nvPr>
        </p:nvSpPr>
        <p:spPr>
          <a:xfrm>
            <a:off x="3726641" y="460485"/>
            <a:ext cx="489642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8" y="3660883"/>
            <a:ext cx="2812708" cy="2747298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637378" y="3668088"/>
            <a:ext cx="4531262" cy="2740093"/>
          </a:xfrm>
        </p:spPr>
        <p:txBody>
          <a:bodyPr anchor="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8103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8166102" cy="247224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62509" y="3998934"/>
            <a:ext cx="8166103" cy="247224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5537" y="3202576"/>
            <a:ext cx="8332949" cy="737658"/>
          </a:xfrm>
        </p:spPr>
        <p:txBody>
          <a:bodyPr anchor="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930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KOLAŻ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 noChangeAspect="1"/>
          </p:cNvSpPr>
          <p:nvPr>
            <p:ph type="pic" idx="11"/>
          </p:nvPr>
        </p:nvSpPr>
        <p:spPr>
          <a:xfrm>
            <a:off x="4799214" y="460484"/>
            <a:ext cx="3829397" cy="601069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dirty="0" smtClean="0"/>
              <a:t>Kliknij ikonę, aby dodać obraz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2509" y="460484"/>
            <a:ext cx="3865651" cy="6010697"/>
          </a:xfrm>
          <a:prstGeom prst="rect">
            <a:avLst/>
          </a:prstGeom>
          <a:solidFill>
            <a:schemeClr val="bg2"/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7728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91440" indent="-91440">
              <a:buClr>
                <a:srgbClr val="FF6600"/>
              </a:buClr>
              <a:buFont typeface="Arial" panose="020B0604020202020204" pitchFamily="34" charset="0"/>
              <a:buChar char="•"/>
              <a:defRPr/>
            </a:lvl1pPr>
            <a:lvl2pPr marL="265176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2pPr>
            <a:lvl3pPr marL="448056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3pPr>
            <a:lvl4pPr marL="594360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4pPr>
            <a:lvl5pPr marL="777240" indent="-137157">
              <a:buClr>
                <a:srgbClr val="FF6600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pl-PL" dirty="0" smtClean="0"/>
              <a:t> 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742FC1-BEE7-4CFA-BAF2-3F1E5FD50ACE}" type="datetimeFigureOut">
              <a:rPr lang="pl-PL" smtClean="0"/>
              <a:pPr/>
              <a:t>2017-07-20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84D5F8-222F-4049-83F9-E5E61697F3D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493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AJD_ŚRÓ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ctr">
            <a:noAutofit/>
          </a:bodyPr>
          <a:lstStyle>
            <a:lvl1pPr algn="ctr">
              <a:defRPr sz="13800" cap="none" spc="200" baseline="0">
                <a:solidFill>
                  <a:schemeClr val="bg1"/>
                </a:solidFill>
                <a:latin typeface="Cheddar Jack" panose="02000000000000000000" pitchFamily="2" charset="0"/>
              </a:defRPr>
            </a:lvl1pPr>
          </a:lstStyle>
          <a:p>
            <a:r>
              <a:rPr lang="pl-PL" dirty="0" err="1" smtClean="0"/>
              <a:t>Wazne</a:t>
            </a:r>
            <a:r>
              <a:rPr lang="pl-PL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044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3_WYRÓŻNIONA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132" y="242037"/>
            <a:ext cx="8652680" cy="635665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9184" y="1269076"/>
            <a:ext cx="6641033" cy="453939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chemeClr val="bg1"/>
                </a:solidFill>
              </a:defRPr>
            </a:lvl1pPr>
          </a:lstStyle>
          <a:p>
            <a:r>
              <a:rPr lang="pl-PL" dirty="0" smtClean="0"/>
              <a:t>SLAJD DO ZAPREZENTOWANIA WAŻNEJ TREŚCI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8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PROWADZĄ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3011978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68096" y="3747932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68096" y="4454514"/>
            <a:ext cx="7290055" cy="706582"/>
          </a:xfrm>
        </p:spPr>
        <p:txBody>
          <a:bodyPr>
            <a:noAutofit/>
          </a:bodyPr>
          <a:lstStyle>
            <a:lvl1pPr>
              <a:defRPr lang="pl-PL" sz="4400" kern="1200" cap="all" spc="100" baseline="0" dirty="0" smtClean="0">
                <a:solidFill>
                  <a:srgbClr val="FF660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Imię i Nazwisko / instytucja 1</a:t>
            </a:r>
          </a:p>
        </p:txBody>
      </p:sp>
    </p:spTree>
    <p:extLst>
      <p:ext uri="{BB962C8B-B14F-4D97-AF65-F5344CB8AC3E}">
        <p14:creationId xmlns:p14="http://schemas.microsoft.com/office/powerpoint/2010/main" val="4290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WADZĄCY_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68096" y="2286000"/>
            <a:ext cx="7290055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68096" y="2779594"/>
            <a:ext cx="7290055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68096" y="4471917"/>
            <a:ext cx="7290055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 hasCustomPrompt="1"/>
          </p:nvPr>
        </p:nvSpPr>
        <p:spPr>
          <a:xfrm>
            <a:off x="768096" y="4965511"/>
            <a:ext cx="7290055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</p:spTree>
    <p:extLst>
      <p:ext uri="{BB962C8B-B14F-4D97-AF65-F5344CB8AC3E}">
        <p14:creationId xmlns:p14="http://schemas.microsoft.com/office/powerpoint/2010/main" val="3357618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WADZĄCY_BIO_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pl-PL" dirty="0" smtClean="0"/>
              <a:t>Tu wpisz tytuł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47011" y="2286000"/>
            <a:ext cx="4611140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447011" y="2779594"/>
            <a:ext cx="4611140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447011" y="4471917"/>
            <a:ext cx="4611140" cy="409433"/>
          </a:xfrm>
        </p:spPr>
        <p:txBody>
          <a:bodyPr/>
          <a:lstStyle>
            <a:lvl1pPr>
              <a:defRPr baseline="0">
                <a:solidFill>
                  <a:srgbClr val="FF6600"/>
                </a:solidFill>
              </a:defRPr>
            </a:lvl1pPr>
          </a:lstStyle>
          <a:p>
            <a:pPr lvl="0"/>
            <a:r>
              <a:rPr lang="pl-PL" dirty="0" smtClean="0"/>
              <a:t>Imię i Nazwisko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447011" y="4965511"/>
            <a:ext cx="4611140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Tu wpisz opis</a:t>
            </a:r>
          </a:p>
        </p:txBody>
      </p:sp>
      <p:sp>
        <p:nvSpPr>
          <p:cNvPr id="5" name="Symbol zastępczy obrazu 4"/>
          <p:cNvSpPr>
            <a:spLocks noGrp="1"/>
          </p:cNvSpPr>
          <p:nvPr>
            <p:ph type="pic" sz="quarter" idx="13" hasCustomPrompt="1"/>
          </p:nvPr>
        </p:nvSpPr>
        <p:spPr>
          <a:xfrm>
            <a:off x="768096" y="2286000"/>
            <a:ext cx="1978924" cy="1978925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Tu wklej zdjęcie</a:t>
            </a:r>
            <a:endParaRPr lang="pl-PL" dirty="0"/>
          </a:p>
        </p:txBody>
      </p:sp>
      <p:sp>
        <p:nvSpPr>
          <p:cNvPr id="13" name="Symbol zastępczy obrazu 12"/>
          <p:cNvSpPr>
            <a:spLocks noGrp="1"/>
          </p:cNvSpPr>
          <p:nvPr>
            <p:ph type="pic" sz="quarter" idx="14" hasCustomPrompt="1"/>
          </p:nvPr>
        </p:nvSpPr>
        <p:spPr>
          <a:xfrm>
            <a:off x="768095" y="4466092"/>
            <a:ext cx="1984749" cy="1984749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Tu wklej zdjęcie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74637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_PARTNERZY_PROJEK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89410" y="487889"/>
            <a:ext cx="8155825" cy="3640765"/>
          </a:xfrm>
        </p:spPr>
        <p:txBody>
          <a:bodyPr lIns="91440" rIns="9144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To jest slajd szczególnie użyteczny dla webinariów</a:t>
            </a:r>
            <a:r>
              <a:rPr lang="pl-PL" baseline="0" dirty="0" smtClean="0"/>
              <a:t> realizowanych w ramach jakichś projektów, można wstawić zdanie opisujące projekt i zależności miedzy FRSI i partnerem (oraz logotypy – poniżej).</a:t>
            </a:r>
            <a:endParaRPr lang="pl-PL" dirty="0" smtClean="0"/>
          </a:p>
        </p:txBody>
      </p:sp>
      <p:sp>
        <p:nvSpPr>
          <p:cNvPr id="9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428509" y="5007405"/>
            <a:ext cx="2216726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logo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1" hasCustomPrompt="1"/>
          </p:nvPr>
        </p:nvSpPr>
        <p:spPr>
          <a:xfrm>
            <a:off x="3726872" y="5007405"/>
            <a:ext cx="2216726" cy="148533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smtClean="0"/>
              <a:t>logo</a:t>
            </a:r>
          </a:p>
        </p:txBody>
      </p:sp>
      <p:pic>
        <p:nvPicPr>
          <p:cNvPr id="11" name="Picture 3" descr="D:\!rzeczyobrazkowe 2013\FRSI\FRSI\LOGO PRB FRSI\00_KSIĘGI ZNAKU_ZNAKI\FINAL FRSI_pliki\FRSI_logo_www_300_100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0595" y="5418511"/>
            <a:ext cx="2328490" cy="776163"/>
          </a:xfrm>
          <a:prstGeom prst="rect">
            <a:avLst/>
          </a:prstGeom>
          <a:noFill/>
        </p:spPr>
      </p:pic>
      <p:cxnSp>
        <p:nvCxnSpPr>
          <p:cNvPr id="4" name="Łącznik prosty 3"/>
          <p:cNvCxnSpPr/>
          <p:nvPr userDrawn="1"/>
        </p:nvCxnSpPr>
        <p:spPr>
          <a:xfrm>
            <a:off x="0" y="4577542"/>
            <a:ext cx="91440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31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6_WAŻNA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16769" y="1795549"/>
            <a:ext cx="6641033" cy="670560"/>
          </a:xfrm>
        </p:spPr>
        <p:txBody>
          <a:bodyPr anchor="b">
            <a:noAutofit/>
          </a:bodyPr>
          <a:lstStyle>
            <a:lvl1pPr algn="l">
              <a:defRPr sz="6000" spc="200" baseline="0">
                <a:solidFill>
                  <a:srgbClr val="FF6600"/>
                </a:solidFill>
              </a:defRPr>
            </a:lvl1pPr>
          </a:lstStyle>
          <a:p>
            <a:r>
              <a:rPr lang="pl-PL" dirty="0" smtClean="0"/>
              <a:t>SLAJD DO TREŚCI</a:t>
            </a:r>
            <a:endParaRPr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0" hasCustomPrompt="1"/>
          </p:nvPr>
        </p:nvSpPr>
        <p:spPr>
          <a:xfrm>
            <a:off x="1416050" y="2466109"/>
            <a:ext cx="6642100" cy="1385887"/>
          </a:xfrm>
        </p:spPr>
        <p:txBody>
          <a:bodyPr anchor="ctr">
            <a:noAutofit/>
          </a:bodyPr>
          <a:lstStyle>
            <a:lvl1pPr marL="0" indent="0">
              <a:buNone/>
              <a:defRPr sz="11500">
                <a:latin typeface="+mj-lt"/>
              </a:defRPr>
            </a:lvl1pPr>
            <a:lvl2pPr marL="128019" indent="0">
              <a:buNone/>
              <a:defRPr/>
            </a:lvl2pPr>
            <a:lvl3pPr marL="310899" indent="0">
              <a:buNone/>
              <a:defRPr/>
            </a:lvl3pPr>
            <a:lvl4pPr marL="457203" indent="0">
              <a:buNone/>
              <a:defRPr/>
            </a:lvl4pPr>
            <a:lvl5pPr marL="640083" indent="0">
              <a:buNone/>
              <a:defRPr/>
            </a:lvl5pPr>
          </a:lstStyle>
          <a:p>
            <a:pPr lvl="0"/>
            <a:r>
              <a:rPr lang="pl-PL" dirty="0" smtClean="0"/>
              <a:t>PODKREŚLONE</a:t>
            </a:r>
            <a:endParaRPr lang="pl-PL" dirty="0"/>
          </a:p>
        </p:txBody>
      </p:sp>
      <p:sp>
        <p:nvSpPr>
          <p:cNvPr id="10" name="Symbol zastępczy tekstu 3"/>
          <p:cNvSpPr>
            <a:spLocks noGrp="1"/>
          </p:cNvSpPr>
          <p:nvPr>
            <p:ph type="body" sz="quarter" idx="11" hasCustomPrompt="1"/>
          </p:nvPr>
        </p:nvSpPr>
        <p:spPr>
          <a:xfrm>
            <a:off x="1416050" y="3851996"/>
            <a:ext cx="6642100" cy="1385887"/>
          </a:xfr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FF6600"/>
                </a:solidFill>
                <a:latin typeface="+mj-lt"/>
              </a:defRPr>
            </a:lvl1pPr>
            <a:lvl2pPr marL="128019" indent="0">
              <a:buNone/>
              <a:defRPr/>
            </a:lvl2pPr>
            <a:lvl3pPr marL="310899" indent="0">
              <a:buNone/>
              <a:defRPr/>
            </a:lvl3pPr>
            <a:lvl4pPr marL="457203" indent="0">
              <a:buNone/>
              <a:defRPr/>
            </a:lvl4pPr>
            <a:lvl5pPr marL="640083" indent="0">
              <a:buNone/>
              <a:defRPr/>
            </a:lvl5pPr>
          </a:lstStyle>
          <a:p>
            <a:pPr lvl="0"/>
            <a:r>
              <a:rPr lang="pl-PL" dirty="0" smtClean="0"/>
              <a:t>PODKREŚLONE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3645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59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8" r:id="rId2"/>
    <p:sldLayoutId id="2147483705" r:id="rId3"/>
    <p:sldLayoutId id="2147483677" r:id="rId4"/>
    <p:sldLayoutId id="2147483664" r:id="rId5"/>
    <p:sldLayoutId id="2147483678" r:id="rId6"/>
    <p:sldLayoutId id="2147483701" r:id="rId7"/>
    <p:sldLayoutId id="2147483665" r:id="rId8"/>
    <p:sldLayoutId id="2147483689" r:id="rId9"/>
    <p:sldLayoutId id="2147483668" r:id="rId10"/>
    <p:sldLayoutId id="2147483692" r:id="rId11"/>
    <p:sldLayoutId id="2147483669" r:id="rId12"/>
    <p:sldLayoutId id="2147483685" r:id="rId13"/>
    <p:sldLayoutId id="2147483706" r:id="rId14"/>
    <p:sldLayoutId id="2147483686" r:id="rId15"/>
    <p:sldLayoutId id="2147483687" r:id="rId16"/>
    <p:sldLayoutId id="2147483690" r:id="rId17"/>
    <p:sldLayoutId id="2147483683" r:id="rId18"/>
    <p:sldLayoutId id="2147483702" r:id="rId19"/>
    <p:sldLayoutId id="2147483680" r:id="rId20"/>
    <p:sldLayoutId id="2147483691" r:id="rId21"/>
    <p:sldLayoutId id="2147483671" r:id="rId22"/>
    <p:sldLayoutId id="2147483676" r:id="rId23"/>
    <p:sldLayoutId id="2147483675" r:id="rId24"/>
    <p:sldLayoutId id="2147483693" r:id="rId25"/>
    <p:sldLayoutId id="2147483695" r:id="rId26"/>
    <p:sldLayoutId id="2147483696" r:id="rId27"/>
    <p:sldLayoutId id="2147483698" r:id="rId28"/>
    <p:sldLayoutId id="2147483707" r:id="rId29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rgbClr val="FF6600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6600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dtytuł 9"/>
          <p:cNvSpPr>
            <a:spLocks noGrp="1"/>
          </p:cNvSpPr>
          <p:nvPr>
            <p:ph type="subTitle" idx="1"/>
          </p:nvPr>
        </p:nvSpPr>
        <p:spPr>
          <a:xfrm>
            <a:off x="1655379" y="4461639"/>
            <a:ext cx="5864772" cy="1513491"/>
          </a:xfrm>
        </p:spPr>
        <p:txBody>
          <a:bodyPr/>
          <a:lstStyle/>
          <a:p>
            <a:endParaRPr lang="pl-PL" sz="1800" dirty="0" smtClean="0"/>
          </a:p>
          <a:p>
            <a:r>
              <a:rPr lang="pl-PL" sz="1800" dirty="0" smtClean="0"/>
              <a:t>PROWADZI</a:t>
            </a:r>
            <a:r>
              <a:rPr lang="pl-PL" sz="1800" dirty="0" smtClean="0"/>
              <a:t>: </a:t>
            </a:r>
          </a:p>
          <a:p>
            <a:r>
              <a:rPr lang="pl-PL" sz="1800" dirty="0" smtClean="0"/>
              <a:t>………</a:t>
            </a:r>
          </a:p>
          <a:p>
            <a:endParaRPr lang="pl-PL" sz="1800" dirty="0"/>
          </a:p>
          <a:p>
            <a:r>
              <a:rPr lang="pl-PL" sz="1800" dirty="0" smtClean="0"/>
              <a:t>Edukacja. Scenariusz 6b</a:t>
            </a:r>
            <a:endParaRPr lang="pl-PL" sz="1800" dirty="0" smtClean="0"/>
          </a:p>
        </p:txBody>
      </p:sp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1891863" y="1569492"/>
            <a:ext cx="5644054" cy="2892149"/>
          </a:xfrm>
        </p:spPr>
        <p:txBody>
          <a:bodyPr>
            <a:normAutofit fontScale="90000"/>
          </a:bodyPr>
          <a:lstStyle/>
          <a:p>
            <a:r>
              <a:rPr lang="pl-PL" sz="6600" dirty="0" smtClean="0"/>
              <a:t>Tworzę własne materiały</a:t>
            </a:r>
            <a:br>
              <a:rPr lang="pl-PL" sz="6600" dirty="0" smtClean="0"/>
            </a:br>
            <a:r>
              <a:rPr lang="pl-PL" sz="6600" dirty="0" smtClean="0"/>
              <a:t>np. teksty, </a:t>
            </a:r>
            <a:r>
              <a:rPr lang="pl-PL" sz="6600" dirty="0" smtClean="0"/>
              <a:t>tabele…</a:t>
            </a:r>
            <a:endParaRPr lang="pl-PL" sz="6600" dirty="0"/>
          </a:p>
        </p:txBody>
      </p:sp>
    </p:spTree>
    <p:extLst>
      <p:ext uri="{BB962C8B-B14F-4D97-AF65-F5344CB8AC3E}">
        <p14:creationId xmlns:p14="http://schemas.microsoft.com/office/powerpoint/2010/main" val="297537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168685" cy="6503158"/>
          </a:xfrm>
        </p:spPr>
        <p:txBody>
          <a:bodyPr anchor="ctr"/>
          <a:lstStyle/>
          <a:p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dostęp DO danych </a:t>
            </a: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z </a:t>
            </a:r>
            <a:r>
              <a:rPr lang="pl-PL" sz="4000" dirty="0" smtClean="0">
                <a:solidFill>
                  <a:schemeClr val="tx1"/>
                </a:solidFill>
              </a:rPr>
              <a:t>różnych urządzeń, w tym mobilnych, pod warunkiem, </a:t>
            </a: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że </a:t>
            </a:r>
            <a:r>
              <a:rPr lang="pl-PL" sz="4000" dirty="0" smtClean="0">
                <a:solidFill>
                  <a:schemeClr val="tx1"/>
                </a:solidFill>
              </a:rPr>
              <a:t>mamy Internet.</a:t>
            </a:r>
            <a:endParaRPr lang="pl-PL" sz="4000" dirty="0">
              <a:solidFill>
                <a:schemeClr val="tx1"/>
              </a:solidFill>
            </a:endParaRPr>
          </a:p>
        </p:txBody>
      </p:sp>
      <p:pic>
        <p:nvPicPr>
          <p:cNvPr id="15364" name="Picture 4" descr="Przeglądarka, Sieci Web, Www, Komputer" title="loga różnych pzeglądarek internetowych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6115" r="16115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1150882"/>
            <a:ext cx="4121388" cy="5707117"/>
          </a:xfrm>
        </p:spPr>
        <p:txBody>
          <a:bodyPr anchor="ctr"/>
          <a:lstStyle/>
          <a:p>
            <a:pPr>
              <a:buClr>
                <a:schemeClr val="tx1"/>
              </a:buClr>
              <a:buFont typeface="+mj-lt"/>
              <a:buAutoNum type="arabicPeriod"/>
            </a:pPr>
            <a:r>
              <a:rPr lang="pl-PL" sz="4000" dirty="0" smtClean="0">
                <a:solidFill>
                  <a:schemeClr val="tx1"/>
                </a:solidFill>
              </a:rPr>
              <a:t> </a:t>
            </a:r>
            <a:r>
              <a:rPr lang="pl-PL" sz="4000" dirty="0" err="1" smtClean="0">
                <a:solidFill>
                  <a:schemeClr val="tx1"/>
                </a:solidFill>
              </a:rPr>
              <a:t>zalogUJ</a:t>
            </a:r>
            <a:r>
              <a:rPr lang="pl-PL" sz="4000" dirty="0" smtClean="0">
                <a:solidFill>
                  <a:schemeClr val="tx1"/>
                </a:solidFill>
              </a:rPr>
              <a:t> </a:t>
            </a:r>
            <a:r>
              <a:rPr lang="pl-PL" sz="4000" dirty="0" smtClean="0">
                <a:solidFill>
                  <a:schemeClr val="tx1"/>
                </a:solidFill>
              </a:rPr>
              <a:t>SIĘ do swojej poczty GMAIL.</a:t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2. wejdź do aplikacji Google.</a:t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3. zapoznaj się </a:t>
            </a: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z </a:t>
            </a:r>
            <a:r>
              <a:rPr lang="pl-PL" sz="4000" dirty="0" smtClean="0">
                <a:solidFill>
                  <a:schemeClr val="tx1"/>
                </a:solidFill>
              </a:rPr>
              <a:t>zasobami Dysku</a:t>
            </a:r>
            <a:r>
              <a:rPr lang="pl-PL" sz="4000" dirty="0" smtClean="0">
                <a:solidFill>
                  <a:schemeClr val="tx1"/>
                </a:solidFill>
              </a:rPr>
              <a:t>.</a:t>
            </a:r>
            <a:endParaRPr lang="pl-PL" sz="4000" dirty="0">
              <a:solidFill>
                <a:schemeClr val="tx1"/>
              </a:solidFill>
            </a:endParaRPr>
          </a:p>
        </p:txBody>
      </p:sp>
      <p:pic>
        <p:nvPicPr>
          <p:cNvPr id="61442" name="Picture 2" descr="Logo Google, Google, Szukaj, Wyszukiwarka, Ikona, Logo" title="logo Googl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6115" r="16115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4599296" y="329824"/>
            <a:ext cx="4544704" cy="7857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u="none" strike="noStrike" kern="1200" cap="none" spc="200" normalizeH="0" baseline="0" noProof="0" dirty="0" smtClean="0">
                <a:ln>
                  <a:noFill/>
                </a:ln>
                <a:solidFill>
                  <a:srgbClr val="EA5B0C"/>
                </a:solidFill>
                <a:effectLst/>
                <a:uLnTx/>
                <a:uFillTx/>
                <a:latin typeface="Arial" pitchFamily="34" charset="0"/>
                <a:ea typeface="Segoe UI" panose="020B0502040204020203" pitchFamily="34" charset="0"/>
                <a:cs typeface="Arial" pitchFamily="34" charset="0"/>
              </a:rPr>
              <a:t>ĆWICZENIE 2</a:t>
            </a:r>
            <a:endParaRPr kumimoji="0" lang="pl-PL" sz="4800" b="1" i="0" u="none" strike="noStrike" kern="1200" cap="none" spc="200" normalizeH="0" baseline="0" noProof="0" dirty="0">
              <a:ln>
                <a:noFill/>
              </a:ln>
              <a:solidFill>
                <a:srgbClr val="EA5B0C"/>
              </a:solidFill>
              <a:effectLst/>
              <a:uLnTx/>
              <a:uFillTx/>
              <a:latin typeface="Arial" pitchFamily="34" charset="0"/>
              <a:ea typeface="Segoe UI" panose="020B050204020402020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4139" y="354520"/>
            <a:ext cx="849055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4800" b="1" spc="200" dirty="0" smtClean="0">
                <a:solidFill>
                  <a:srgbClr val="EA5B0C"/>
                </a:solidFill>
                <a:ea typeface="Segoe UI" panose="020B0502040204020203" pitchFamily="34" charset="0"/>
                <a:cs typeface="Arial" pitchFamily="34" charset="0"/>
              </a:rPr>
              <a:t>ĆWICZENIE 2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  <p:sp>
        <p:nvSpPr>
          <p:cNvPr id="7" name="Tytuł 4"/>
          <p:cNvSpPr txBox="1">
            <a:spLocks/>
          </p:cNvSpPr>
          <p:nvPr/>
        </p:nvSpPr>
        <p:spPr>
          <a:xfrm>
            <a:off x="520262" y="1283525"/>
            <a:ext cx="8337135" cy="1104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b="1" dirty="0" smtClean="0"/>
              <a:t>Dysk Google</a:t>
            </a:r>
            <a:endParaRPr lang="pl-PL" sz="3200" dirty="0"/>
          </a:p>
        </p:txBody>
      </p:sp>
      <p:sp>
        <p:nvSpPr>
          <p:cNvPr id="6" name="Tytuł 4"/>
          <p:cNvSpPr txBox="1">
            <a:spLocks/>
          </p:cNvSpPr>
          <p:nvPr/>
        </p:nvSpPr>
        <p:spPr>
          <a:xfrm>
            <a:off x="520262" y="2524836"/>
            <a:ext cx="8263698" cy="3907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dirty="0" smtClean="0"/>
              <a:t>Utwórz na swoim dysku nowy folder. Nadaj mu nazwę – np. komputer.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dirty="0" smtClean="0"/>
              <a:t>Zobacz sam, co się stanie, kiedy klikniesz „Prześlij plik”.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dirty="0" smtClean="0"/>
              <a:t>Z dysku komputera lub zewnętrznego dysku wybierz jakiekolwiek 3 różne pliki i prześlij je na dysk Google. Zauważ zmiany w widoku dysku.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5669" y="354520"/>
            <a:ext cx="8459023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4800" b="1" spc="200" dirty="0" smtClean="0">
                <a:solidFill>
                  <a:srgbClr val="EA5B0C"/>
                </a:solidFill>
                <a:ea typeface="Segoe UI" panose="020B0502040204020203" pitchFamily="34" charset="0"/>
                <a:cs typeface="Arial" pitchFamily="34" charset="0"/>
              </a:rPr>
              <a:t>ĆWICZENIE 3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  <p:sp>
        <p:nvSpPr>
          <p:cNvPr id="7" name="Tytuł 4"/>
          <p:cNvSpPr txBox="1">
            <a:spLocks/>
          </p:cNvSpPr>
          <p:nvPr/>
        </p:nvSpPr>
        <p:spPr>
          <a:xfrm>
            <a:off x="551794" y="1110105"/>
            <a:ext cx="8242542" cy="8448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b="1" dirty="0" smtClean="0"/>
              <a:t>Dokumenty na dysku Google</a:t>
            </a:r>
            <a:endParaRPr lang="pl-PL" sz="3200" dirty="0"/>
          </a:p>
        </p:txBody>
      </p:sp>
      <p:sp>
        <p:nvSpPr>
          <p:cNvPr id="6" name="Tytuł 4"/>
          <p:cNvSpPr txBox="1">
            <a:spLocks/>
          </p:cNvSpPr>
          <p:nvPr/>
        </p:nvSpPr>
        <p:spPr>
          <a:xfrm>
            <a:off x="551794" y="1844566"/>
            <a:ext cx="8040413" cy="48400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sz="3200" dirty="0" smtClean="0"/>
              <a:t>Wejdź w ikonę „NOWY”, wybierz „Dokumenty Google” i otwórz nowy dokument.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3200" dirty="0" smtClean="0"/>
              <a:t>Masz przed sobą </a:t>
            </a:r>
            <a:r>
              <a:rPr lang="pl-PL" sz="3200" i="1" dirty="0" smtClean="0"/>
              <a:t>Dokument bez tytułu.</a:t>
            </a:r>
            <a:endParaRPr lang="pl-PL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3200" dirty="0" smtClean="0"/>
              <a:t>Zapoznaj się z możliwościami edycyjnymi programu, rozmieszczonymi na pasku narzędzi aplikacji.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3200" dirty="0" smtClean="0"/>
              <a:t>Dokonaj analizy poszczególnych zakładek oraz znaczenie ikon na pasku.</a:t>
            </a:r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7309" y="354520"/>
            <a:ext cx="817738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4800" b="1" spc="200" dirty="0" smtClean="0">
                <a:solidFill>
                  <a:srgbClr val="EA5B0C"/>
                </a:solidFill>
                <a:ea typeface="Segoe UI" panose="020B0502040204020203" pitchFamily="34" charset="0"/>
                <a:cs typeface="Arial" pitchFamily="34" charset="0"/>
              </a:rPr>
              <a:t>ĆWICZENIE 3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  <p:sp>
        <p:nvSpPr>
          <p:cNvPr id="7" name="Tytuł 4"/>
          <p:cNvSpPr txBox="1">
            <a:spLocks/>
          </p:cNvSpPr>
          <p:nvPr/>
        </p:nvSpPr>
        <p:spPr>
          <a:xfrm>
            <a:off x="707308" y="1110105"/>
            <a:ext cx="8087027" cy="8448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b="1" dirty="0" smtClean="0"/>
              <a:t>Dokumenty na dysku Google</a:t>
            </a:r>
            <a:endParaRPr lang="pl-PL" sz="3200" dirty="0"/>
          </a:p>
        </p:txBody>
      </p:sp>
      <p:sp>
        <p:nvSpPr>
          <p:cNvPr id="6" name="Tytuł 4"/>
          <p:cNvSpPr txBox="1">
            <a:spLocks/>
          </p:cNvSpPr>
          <p:nvPr/>
        </p:nvSpPr>
        <p:spPr>
          <a:xfrm>
            <a:off x="520262" y="1844566"/>
            <a:ext cx="8119241" cy="47769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457200" indent="-457200"/>
            <a:r>
              <a:rPr lang="pl-PL" sz="3200" dirty="0" smtClean="0"/>
              <a:t>5. Zapisz plik pod nową nazwą.</a:t>
            </a:r>
          </a:p>
          <a:p>
            <a:pPr marL="457200" indent="-457200"/>
            <a:r>
              <a:rPr lang="pl-PL" sz="3200" dirty="0" smtClean="0"/>
              <a:t>	</a:t>
            </a:r>
            <a:r>
              <a:rPr lang="pl-PL" sz="3200" i="1" dirty="0" smtClean="0">
                <a:solidFill>
                  <a:srgbClr val="EA5B0C"/>
                </a:solidFill>
              </a:rPr>
              <a:t>Wejdź do „PLIK” i wybierz „ZMIEŃ NAZWĘ”, zapisz plik pod nadaną przez siebie nazwą.</a:t>
            </a:r>
          </a:p>
          <a:p>
            <a:pPr marL="457200" indent="-457200"/>
            <a:r>
              <a:rPr lang="pl-PL" sz="3200" dirty="0" smtClean="0"/>
              <a:t>6. Sprawdź, gdzie dokument został zapisany. Wejdź do dysku Google.</a:t>
            </a:r>
          </a:p>
          <a:p>
            <a:pPr marL="457200" indent="-457200"/>
            <a:r>
              <a:rPr lang="pl-PL" sz="3200" dirty="0" smtClean="0"/>
              <a:t>7. Zapoznaj się z pozostałymi </a:t>
            </a:r>
            <a:r>
              <a:rPr lang="pl-PL" sz="3200" dirty="0" err="1" smtClean="0"/>
              <a:t>funkcjonalnościami</a:t>
            </a:r>
            <a:r>
              <a:rPr lang="pl-PL" sz="3200" dirty="0" smtClean="0"/>
              <a:t> zakładki „PLIK”.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7309" y="354520"/>
            <a:ext cx="817738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4800" b="1" spc="200" dirty="0" smtClean="0">
                <a:solidFill>
                  <a:srgbClr val="EA5B0C"/>
                </a:solidFill>
                <a:ea typeface="Segoe UI" panose="020B0502040204020203" pitchFamily="34" charset="0"/>
                <a:cs typeface="Arial" pitchFamily="34" charset="0"/>
              </a:rPr>
              <a:t>ĆWICZENIE 3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  <p:sp>
        <p:nvSpPr>
          <p:cNvPr id="7" name="Tytuł 4"/>
          <p:cNvSpPr txBox="1">
            <a:spLocks/>
          </p:cNvSpPr>
          <p:nvPr/>
        </p:nvSpPr>
        <p:spPr>
          <a:xfrm>
            <a:off x="707308" y="1110105"/>
            <a:ext cx="8087027" cy="8448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b="1" dirty="0" smtClean="0"/>
              <a:t>Plik PDF</a:t>
            </a:r>
            <a:endParaRPr lang="pl-PL" sz="3200" dirty="0"/>
          </a:p>
        </p:txBody>
      </p:sp>
      <p:sp>
        <p:nvSpPr>
          <p:cNvPr id="6" name="Tytuł 4"/>
          <p:cNvSpPr txBox="1">
            <a:spLocks/>
          </p:cNvSpPr>
          <p:nvPr/>
        </p:nvSpPr>
        <p:spPr>
          <a:xfrm>
            <a:off x="551793" y="1844566"/>
            <a:ext cx="8119242" cy="4713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dirty="0" smtClean="0"/>
              <a:t>Zapisany dokument przekonwertuj na plik </a:t>
            </a:r>
            <a:r>
              <a:rPr lang="pl-PL" sz="3200" dirty="0" err="1" smtClean="0"/>
              <a:t>doc</a:t>
            </a:r>
            <a:r>
              <a:rPr lang="pl-PL" sz="3200" dirty="0" smtClean="0"/>
              <a:t> oraz </a:t>
            </a:r>
            <a:r>
              <a:rPr lang="pl-PL" sz="3200" dirty="0" err="1" smtClean="0"/>
              <a:t>pdf</a:t>
            </a:r>
            <a:r>
              <a:rPr lang="pl-PL" sz="3200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pl-PL" sz="3200" i="1" dirty="0" smtClean="0">
                <a:solidFill>
                  <a:srgbClr val="EA5B0C"/>
                </a:solidFill>
              </a:rPr>
              <a:t> Otwórz ostatnio użytkowany dokument,</a:t>
            </a:r>
          </a:p>
          <a:p>
            <a:pPr marL="536575" indent="-536575">
              <a:buFont typeface="Wingdings" pitchFamily="2" charset="2"/>
              <a:buChar char="ü"/>
            </a:pPr>
            <a:r>
              <a:rPr lang="pl-PL" sz="3200" i="1" dirty="0" smtClean="0">
                <a:solidFill>
                  <a:srgbClr val="EA5B0C"/>
                </a:solidFill>
              </a:rPr>
              <a:t>Wejdź do plik, pobierz jako i jest kilka możliwości do wyboru …,</a:t>
            </a:r>
          </a:p>
          <a:p>
            <a:pPr marL="536575" indent="-536575">
              <a:buFont typeface="Wingdings" pitchFamily="2" charset="2"/>
              <a:buChar char="ü"/>
            </a:pPr>
            <a:r>
              <a:rPr lang="pl-PL" sz="3200" i="1" dirty="0" smtClean="0">
                <a:solidFill>
                  <a:srgbClr val="EA5B0C"/>
                </a:solidFill>
              </a:rPr>
              <a:t>Zapisz używany plik jako Word oraz ponownie jako pdf. </a:t>
            </a:r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8839" y="196865"/>
            <a:ext cx="8098557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4800" b="1" spc="200" dirty="0" smtClean="0">
                <a:solidFill>
                  <a:srgbClr val="EA5B0C"/>
                </a:solidFill>
                <a:ea typeface="Segoe UI" panose="020B0502040204020203" pitchFamily="34" charset="0"/>
                <a:cs typeface="Arial" pitchFamily="34" charset="0"/>
              </a:rPr>
              <a:t>ĆWICZENIE 3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48680"/>
            <a:ext cx="1691680" cy="1015684"/>
          </a:xfrm>
          <a:prstGeom prst="rect">
            <a:avLst/>
          </a:prstGeom>
        </p:spPr>
      </p:pic>
      <p:sp>
        <p:nvSpPr>
          <p:cNvPr id="7" name="Tytuł 4"/>
          <p:cNvSpPr txBox="1">
            <a:spLocks/>
          </p:cNvSpPr>
          <p:nvPr/>
        </p:nvSpPr>
        <p:spPr>
          <a:xfrm>
            <a:off x="738839" y="936684"/>
            <a:ext cx="8087027" cy="8448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 sz="3200" b="1" dirty="0" smtClean="0"/>
              <a:t>Udostępnianie dokumentów</a:t>
            </a:r>
            <a:endParaRPr lang="pl-PL" sz="3200" dirty="0"/>
          </a:p>
        </p:txBody>
      </p:sp>
      <p:sp>
        <p:nvSpPr>
          <p:cNvPr id="6" name="Tytuł 4"/>
          <p:cNvSpPr txBox="1">
            <a:spLocks/>
          </p:cNvSpPr>
          <p:nvPr/>
        </p:nvSpPr>
        <p:spPr>
          <a:xfrm>
            <a:off x="551793" y="1844566"/>
            <a:ext cx="8232168" cy="46665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2800" dirty="0" smtClean="0"/>
              <a:t>Opracowany dokument udostępnij do edytowania sąsiadowi z prawej strony.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800" dirty="0" smtClean="0"/>
              <a:t>Rozpocznijcie współtworzenie </a:t>
            </a:r>
            <a:r>
              <a:rPr lang="pl-PL" sz="2800" dirty="0" smtClean="0"/>
              <a:t>udostępnionych </a:t>
            </a:r>
            <a:r>
              <a:rPr lang="pl-PL" sz="2800" dirty="0" smtClean="0"/>
              <a:t>dokumentów.</a:t>
            </a:r>
          </a:p>
          <a:p>
            <a:pPr marL="514350" indent="22225"/>
            <a:r>
              <a:rPr lang="pl-PL" sz="2800" dirty="0" smtClean="0"/>
              <a:t>- wstaw obraz pobrany z Sieci,</a:t>
            </a:r>
          </a:p>
          <a:p>
            <a:pPr marL="514350" indent="22225"/>
            <a:r>
              <a:rPr lang="pl-PL" sz="2800" dirty="0" smtClean="0"/>
              <a:t>- podpisz go.</a:t>
            </a:r>
          </a:p>
          <a:p>
            <a:pPr marL="514350" indent="-514350"/>
            <a:r>
              <a:rPr lang="pl-PL" sz="2800" dirty="0" smtClean="0"/>
              <a:t>3. Podejmijcie próbę pisania w tym samym miejscu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i </a:t>
            </a:r>
            <a:r>
              <a:rPr lang="pl-PL" sz="2800" dirty="0" smtClean="0"/>
              <a:t>czasie. Zaobserwuj, co się dzieje na ekranie.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Zwróć </a:t>
            </a:r>
            <a:r>
              <a:rPr lang="pl-PL" sz="2800" dirty="0" smtClean="0"/>
              <a:t>uwagę na pojawiające się awatary osób współpracujących w górnym prawym rogu dokumentu. </a:t>
            </a:r>
            <a:endParaRPr lang="pl-PL" sz="2800" i="1" dirty="0" smtClean="0">
              <a:solidFill>
                <a:srgbClr val="EA5B0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52308"/>
            <a:ext cx="1691680" cy="1015684"/>
          </a:xfrm>
          <a:prstGeom prst="rect">
            <a:avLst/>
          </a:prstGeom>
        </p:spPr>
      </p:pic>
      <p:sp>
        <p:nvSpPr>
          <p:cNvPr id="8" name="Tytuł 4"/>
          <p:cNvSpPr txBox="1">
            <a:spLocks/>
          </p:cNvSpPr>
          <p:nvPr/>
        </p:nvSpPr>
        <p:spPr>
          <a:xfrm>
            <a:off x="236482" y="558545"/>
            <a:ext cx="6934625" cy="30742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36575" indent="-536575">
              <a:buFont typeface="Wingdings" pitchFamily="2" charset="2"/>
              <a:buChar char="Ø"/>
            </a:pPr>
            <a:r>
              <a:rPr lang="pl-PL" sz="3600" dirty="0" smtClean="0"/>
              <a:t>Publikowanie dokumentów </a:t>
            </a:r>
            <a:r>
              <a:rPr lang="pl-PL" sz="3600" dirty="0" smtClean="0"/>
              <a:t/>
            </a:r>
            <a:br>
              <a:rPr lang="pl-PL" sz="3600" dirty="0" smtClean="0"/>
            </a:br>
            <a:r>
              <a:rPr lang="pl-PL" sz="3600" dirty="0" smtClean="0"/>
              <a:t>w </a:t>
            </a:r>
            <a:r>
              <a:rPr lang="pl-PL" sz="3600" dirty="0" smtClean="0"/>
              <a:t>Internecie:</a:t>
            </a:r>
          </a:p>
          <a:p>
            <a:pPr marL="536575" indent="-536575">
              <a:buFont typeface="Wingdings" pitchFamily="2" charset="2"/>
              <a:buChar char="Ø"/>
            </a:pPr>
            <a:r>
              <a:rPr lang="pl-PL" sz="3600" dirty="0" smtClean="0">
                <a:solidFill>
                  <a:srgbClr val="EA5B0C"/>
                </a:solidFill>
              </a:rPr>
              <a:t>Wejdź w „Plik”:</a:t>
            </a:r>
          </a:p>
          <a:p>
            <a:endParaRPr lang="pl-PL" sz="3600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1891863" y="3862552"/>
            <a:ext cx="7252138" cy="2450405"/>
          </a:xfrm>
          <a:prstGeom prst="rect">
            <a:avLst/>
          </a:prstGeom>
          <a:solidFill>
            <a:srgbClr val="414141">
              <a:alpha val="60000"/>
            </a:srgbClr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pl-PL" sz="2800" dirty="0" smtClean="0">
                <a:solidFill>
                  <a:schemeClr val="bg1"/>
                </a:solidFill>
              </a:rPr>
              <a:t>Dodaj: </a:t>
            </a:r>
          </a:p>
          <a:p>
            <a:r>
              <a:rPr lang="pl-PL" sz="2800" dirty="0" smtClean="0">
                <a:solidFill>
                  <a:schemeClr val="bg1"/>
                </a:solidFill>
              </a:rPr>
              <a:t>najpierw 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</a:t>
            </a:r>
            <a:r>
              <a:rPr lang="pl-PL" sz="2800" dirty="0" smtClean="0">
                <a:solidFill>
                  <a:schemeClr val="bg1"/>
                </a:solidFill>
              </a:rPr>
              <a:t>plik</a:t>
            </a:r>
            <a:endParaRPr lang="pl-PL" sz="2800" dirty="0">
              <a:solidFill>
                <a:schemeClr val="bg1"/>
              </a:solidFill>
            </a:endParaRPr>
          </a:p>
          <a:p>
            <a:r>
              <a:rPr lang="pl-PL" sz="2800" dirty="0">
                <a:solidFill>
                  <a:schemeClr val="bg1"/>
                </a:solidFill>
              </a:rPr>
              <a:t>potem </a:t>
            </a:r>
            <a:r>
              <a:rPr lang="pl-PL" sz="2800" dirty="0" smtClean="0">
                <a:solidFill>
                  <a:schemeClr val="bg1"/>
                </a:solidFill>
              </a:rPr>
              <a:t>	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</a:t>
            </a:r>
            <a:r>
              <a:rPr lang="pl-PL" sz="2800" dirty="0" smtClean="0">
                <a:solidFill>
                  <a:schemeClr val="bg1"/>
                </a:solidFill>
              </a:rPr>
              <a:t>publikuj w </a:t>
            </a:r>
            <a:r>
              <a:rPr lang="pl-PL" sz="2800" dirty="0" smtClean="0">
                <a:solidFill>
                  <a:schemeClr val="bg1"/>
                </a:solidFill>
              </a:rPr>
              <a:t>Internecie</a:t>
            </a:r>
            <a:endParaRPr lang="pl-PL" sz="2800" dirty="0">
              <a:solidFill>
                <a:schemeClr val="bg1"/>
              </a:solidFill>
            </a:endParaRPr>
          </a:p>
          <a:p>
            <a:r>
              <a:rPr lang="pl-PL" sz="2800" dirty="0" smtClean="0">
                <a:solidFill>
                  <a:schemeClr val="bg1"/>
                </a:solidFill>
              </a:rPr>
              <a:t>następnie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 </a:t>
            </a:r>
            <a:r>
              <a:rPr lang="pl-PL" sz="2800" dirty="0" smtClean="0">
                <a:solidFill>
                  <a:schemeClr val="bg1"/>
                </a:solidFill>
              </a:rPr>
              <a:t>publikuj</a:t>
            </a:r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52308"/>
            <a:ext cx="1691680" cy="1015684"/>
          </a:xfrm>
          <a:prstGeom prst="rect">
            <a:avLst/>
          </a:prstGeom>
        </p:spPr>
      </p:pic>
      <p:sp>
        <p:nvSpPr>
          <p:cNvPr id="8" name="Tytuł 4"/>
          <p:cNvSpPr txBox="1">
            <a:spLocks/>
          </p:cNvSpPr>
          <p:nvPr/>
        </p:nvSpPr>
        <p:spPr>
          <a:xfrm>
            <a:off x="236482" y="558545"/>
            <a:ext cx="6934625" cy="30742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36575" indent="-536575">
              <a:buFont typeface="Wingdings" pitchFamily="2" charset="2"/>
              <a:buChar char="Ø"/>
            </a:pPr>
            <a:r>
              <a:rPr lang="pl-PL" sz="3600" dirty="0" smtClean="0"/>
              <a:t>Zakończenie publikowania dokumentów w Internecie:</a:t>
            </a:r>
          </a:p>
          <a:p>
            <a:pPr marL="536575" indent="-536575">
              <a:buFont typeface="Wingdings" pitchFamily="2" charset="2"/>
              <a:buChar char="Ø"/>
            </a:pPr>
            <a:r>
              <a:rPr lang="pl-PL" sz="3600" dirty="0" smtClean="0">
                <a:solidFill>
                  <a:srgbClr val="EA5B0C"/>
                </a:solidFill>
              </a:rPr>
              <a:t>Wejdź w „Plik”:</a:t>
            </a:r>
          </a:p>
          <a:p>
            <a:endParaRPr lang="pl-PL" sz="3600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1891863" y="3862552"/>
            <a:ext cx="7252138" cy="2450405"/>
          </a:xfrm>
          <a:prstGeom prst="rect">
            <a:avLst/>
          </a:prstGeom>
          <a:solidFill>
            <a:srgbClr val="414141">
              <a:alpha val="60000"/>
            </a:srgbClr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pl-PL" sz="2800" dirty="0" smtClean="0">
                <a:solidFill>
                  <a:schemeClr val="bg1"/>
                </a:solidFill>
              </a:rPr>
              <a:t>Dodaj: </a:t>
            </a:r>
          </a:p>
          <a:p>
            <a:r>
              <a:rPr lang="pl-PL" sz="2800" dirty="0" smtClean="0">
                <a:solidFill>
                  <a:schemeClr val="bg1"/>
                </a:solidFill>
              </a:rPr>
              <a:t>najpierw 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</a:t>
            </a:r>
            <a:r>
              <a:rPr lang="pl-PL" sz="2800" dirty="0" smtClean="0">
                <a:solidFill>
                  <a:schemeClr val="bg1"/>
                </a:solidFill>
              </a:rPr>
              <a:t>plik</a:t>
            </a:r>
            <a:endParaRPr lang="pl-PL" sz="2800" dirty="0">
              <a:solidFill>
                <a:schemeClr val="bg1"/>
              </a:solidFill>
            </a:endParaRPr>
          </a:p>
          <a:p>
            <a:r>
              <a:rPr lang="pl-PL" sz="2800" dirty="0">
                <a:solidFill>
                  <a:schemeClr val="bg1"/>
                </a:solidFill>
              </a:rPr>
              <a:t>potem </a:t>
            </a:r>
            <a:r>
              <a:rPr lang="pl-PL" sz="2800" dirty="0" smtClean="0">
                <a:solidFill>
                  <a:schemeClr val="bg1"/>
                </a:solidFill>
              </a:rPr>
              <a:t>	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</a:t>
            </a:r>
            <a:r>
              <a:rPr lang="pl-PL" sz="2800" dirty="0" smtClean="0">
                <a:solidFill>
                  <a:schemeClr val="bg1"/>
                </a:solidFill>
              </a:rPr>
              <a:t>publikuj w </a:t>
            </a:r>
            <a:r>
              <a:rPr lang="pl-PL" sz="2800" dirty="0" smtClean="0">
                <a:solidFill>
                  <a:schemeClr val="bg1"/>
                </a:solidFill>
              </a:rPr>
              <a:t>Internecie</a:t>
            </a:r>
            <a:endParaRPr lang="pl-PL" sz="2800" dirty="0">
              <a:solidFill>
                <a:schemeClr val="bg1"/>
              </a:solidFill>
            </a:endParaRPr>
          </a:p>
          <a:p>
            <a:r>
              <a:rPr lang="pl-PL" sz="2800" dirty="0" smtClean="0">
                <a:solidFill>
                  <a:schemeClr val="bg1"/>
                </a:solidFill>
              </a:rPr>
              <a:t>następnie </a:t>
            </a:r>
            <a:r>
              <a:rPr lang="pl-PL" sz="2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	 </a:t>
            </a:r>
            <a:r>
              <a:rPr lang="pl-PL" sz="2800" dirty="0" smtClean="0">
                <a:solidFill>
                  <a:schemeClr val="bg1"/>
                </a:solidFill>
              </a:rPr>
              <a:t>opublikuj</a:t>
            </a:r>
            <a:endParaRPr lang="pl-PL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7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326340" cy="6061724"/>
          </a:xfrm>
        </p:spPr>
        <p:txBody>
          <a:bodyPr anchor="ctr"/>
          <a:lstStyle/>
          <a:p>
            <a:r>
              <a:rPr lang="pl-PL" sz="4400" dirty="0" smtClean="0">
                <a:solidFill>
                  <a:schemeClr val="tx1"/>
                </a:solidFill>
              </a:rPr>
              <a:t>PYTANIE Do GRUPY:</a:t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CO DAJE NAM DYSK GOOGLE?</a:t>
            </a:r>
            <a:endParaRPr lang="pl-PL" sz="4400" dirty="0">
              <a:solidFill>
                <a:schemeClr val="tx1"/>
              </a:solidFill>
            </a:endParaRPr>
          </a:p>
        </p:txBody>
      </p:sp>
      <p:pic>
        <p:nvPicPr>
          <p:cNvPr id="80898" name="Picture 2" descr="Google Obrazy, Google, Seo, Wyszukiwarka, Google Images" title="zrzut ekranowy z logo Googl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8540" r="2854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 descr="e-Mocni: cyfrowe umiejętności, realne korzyści" title="tytuł projektu"/>
          <p:cNvSpPr/>
          <p:nvPr/>
        </p:nvSpPr>
        <p:spPr>
          <a:xfrm>
            <a:off x="0" y="0"/>
            <a:ext cx="9144000" cy="4585349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tekstu 3" descr="e-mocni: cyfrowe umiejętności, realne korzyści" title="tytuł projektu"/>
          <p:cNvSpPr>
            <a:spLocks noGrp="1"/>
          </p:cNvSpPr>
          <p:nvPr>
            <p:ph type="body" idx="1"/>
          </p:nvPr>
        </p:nvSpPr>
        <p:spPr>
          <a:xfrm>
            <a:off x="489410" y="487890"/>
            <a:ext cx="8155825" cy="3183060"/>
          </a:xfrm>
        </p:spPr>
        <p:txBody>
          <a:bodyPr>
            <a:noAutofit/>
          </a:bodyPr>
          <a:lstStyle/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E-MOCNI: </a:t>
            </a:r>
          </a:p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CYFROWE UMIEJĘTNOŚCI, </a:t>
            </a:r>
            <a:br>
              <a:rPr lang="pl-PL" sz="6000" dirty="0" smtClean="0">
                <a:solidFill>
                  <a:schemeClr val="bg1"/>
                </a:solidFill>
                <a:latin typeface="+mj-lt"/>
              </a:rPr>
            </a:br>
            <a:r>
              <a:rPr lang="pl-PL" sz="6000" dirty="0" smtClean="0">
                <a:solidFill>
                  <a:schemeClr val="bg1"/>
                </a:solidFill>
                <a:latin typeface="+mj-lt"/>
              </a:rPr>
              <a:t>REALNE KORZYŚCI</a:t>
            </a:r>
            <a:endParaRPr lang="pl-PL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914400" y="4978400"/>
            <a:ext cx="2404533" cy="1507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Symbol zastępczy zawartości 2" descr="Fundusze Europejskie. Program Operacyjny Polska Cyfrowa&#10;Projekt &quot;e-Mocni: cyfrowe umiejętności, realne korzyści&quot;&#10;Unia Europejska Europejski Fundusz Rozwoju Regionalnego (na niebieskim tle żółte gwiazdki)." title="loga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4" y="5023662"/>
            <a:ext cx="7963221" cy="1461805"/>
          </a:xfrm>
        </p:spPr>
      </p:pic>
    </p:spTree>
    <p:extLst>
      <p:ext uri="{BB962C8B-B14F-4D97-AF65-F5344CB8AC3E}">
        <p14:creationId xmlns:p14="http://schemas.microsoft.com/office/powerpoint/2010/main" val="13438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738288" y="1575089"/>
            <a:ext cx="1499739" cy="1531360"/>
          </a:xfrm>
        </p:spPr>
        <p:txBody>
          <a:bodyPr/>
          <a:lstStyle/>
          <a:p>
            <a:r>
              <a:rPr lang="pl-PL" b="1" dirty="0" err="1" smtClean="0"/>
              <a:t>Doku-menty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0" y="1"/>
            <a:ext cx="9144000" cy="1072054"/>
          </a:xfrm>
        </p:spPr>
        <p:txBody>
          <a:bodyPr>
            <a:noAutofit/>
          </a:bodyPr>
          <a:lstStyle/>
          <a:p>
            <a:r>
              <a:rPr lang="pl-PL" sz="4000" b="1" cap="all" spc="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Arial" pitchFamily="34" charset="0"/>
              </a:rPr>
              <a:t>PODSTAWOWE APLIKACJE DYSKU GOOGLE</a:t>
            </a:r>
            <a:endParaRPr lang="pl-PL" sz="4000" b="1" cap="all" spc="1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3"/>
          </p:nvPr>
        </p:nvSpPr>
        <p:spPr>
          <a:xfrm>
            <a:off x="5099050" y="1628775"/>
            <a:ext cx="1711653" cy="1423988"/>
          </a:xfrm>
        </p:spPr>
        <p:txBody>
          <a:bodyPr/>
          <a:lstStyle/>
          <a:p>
            <a:r>
              <a:rPr lang="pl-PL" b="1" dirty="0" smtClean="0"/>
              <a:t>ARKUSZE</a:t>
            </a:r>
            <a:endParaRPr lang="pl-PL" b="1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 b="1" dirty="0" err="1" smtClean="0"/>
              <a:t>PREZEN-TACJE</a:t>
            </a:r>
            <a:endParaRPr lang="pl-PL" b="1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l-PL" b="1" dirty="0" smtClean="0"/>
              <a:t>ZDJĘCIA</a:t>
            </a:r>
            <a:endParaRPr lang="pl-PL" b="1" dirty="0"/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246" y="5704005"/>
            <a:ext cx="1691680" cy="1015684"/>
          </a:xfrm>
          <a:prstGeom prst="rect">
            <a:avLst/>
          </a:prstGeom>
        </p:spPr>
      </p:pic>
      <p:sp>
        <p:nvSpPr>
          <p:cNvPr id="13" name="pole tekstowe 12"/>
          <p:cNvSpPr txBox="1"/>
          <p:nvPr/>
        </p:nvSpPr>
        <p:spPr>
          <a:xfrm>
            <a:off x="1" y="1497724"/>
            <a:ext cx="2270233" cy="3815255"/>
          </a:xfrm>
          <a:prstGeom prst="rect">
            <a:avLst/>
          </a:prstGeom>
          <a:solidFill>
            <a:srgbClr val="414141">
              <a:alpha val="60000"/>
            </a:srgbClr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pPr lvl="0"/>
            <a:r>
              <a:rPr lang="pl-PL" sz="2400" b="1" dirty="0" smtClean="0">
                <a:solidFill>
                  <a:schemeClr val="bg1"/>
                </a:solidFill>
              </a:rPr>
              <a:t>DYSK GOOGLE</a:t>
            </a:r>
            <a:endParaRPr lang="pl-P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91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326340" cy="6061724"/>
          </a:xfrm>
        </p:spPr>
        <p:txBody>
          <a:bodyPr anchor="ctr"/>
          <a:lstStyle/>
          <a:p>
            <a:r>
              <a:rPr lang="pl-PL" sz="4400" dirty="0" smtClean="0">
                <a:solidFill>
                  <a:schemeClr val="tx1"/>
                </a:solidFill>
              </a:rPr>
              <a:t>PYTANIE Do GRUPY:</a:t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INNE MOŻLIWOŚCI </a:t>
            </a:r>
            <a:r>
              <a:rPr lang="pl-PL" sz="4400" dirty="0" err="1" smtClean="0">
                <a:solidFill>
                  <a:schemeClr val="tx1"/>
                </a:solidFill>
              </a:rPr>
              <a:t>DYSKu</a:t>
            </a:r>
            <a:r>
              <a:rPr lang="pl-PL" sz="4400" dirty="0" smtClean="0">
                <a:solidFill>
                  <a:schemeClr val="tx1"/>
                </a:solidFill>
              </a:rPr>
              <a:t> GOOGLE?</a:t>
            </a:r>
            <a:endParaRPr lang="pl-PL" sz="4400" dirty="0">
              <a:solidFill>
                <a:schemeClr val="tx1"/>
              </a:solidFill>
            </a:endParaRPr>
          </a:p>
        </p:txBody>
      </p:sp>
      <p:pic>
        <p:nvPicPr>
          <p:cNvPr id="80898" name="Picture 2" descr="Google Obrazy, Google, Seo, Wyszukiwarka, Google Images" title="zrzut ekranowy z logo Googl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28540" r="28540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obrazu 4"/>
          <p:cNvSpPr>
            <a:spLocks noGrp="1"/>
          </p:cNvSpPr>
          <p:nvPr>
            <p:ph type="pic" idx="1"/>
          </p:nvPr>
        </p:nvSpPr>
        <p:spPr/>
      </p:sp>
      <p:pic>
        <p:nvPicPr>
          <p:cNvPr id="4098" name="Picture 2" descr="Telefon, Kamery, Smartphone, Mobilnych, Technologia" title="ręka trzymająca smartf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10" name="Tytuł 1"/>
          <p:cNvSpPr>
            <a:spLocks noGrp="1"/>
          </p:cNvSpPr>
          <p:nvPr>
            <p:ph type="ctrTitle"/>
          </p:nvPr>
        </p:nvSpPr>
        <p:spPr>
          <a:xfrm>
            <a:off x="4801894" y="827808"/>
            <a:ext cx="3601126" cy="5084261"/>
          </a:xfrm>
        </p:spPr>
        <p:txBody>
          <a:bodyPr anchor="ctr"/>
          <a:lstStyle/>
          <a:p>
            <a:r>
              <a:rPr lang="pl-PL" dirty="0" smtClean="0">
                <a:solidFill>
                  <a:schemeClr val="tx1"/>
                </a:solidFill>
              </a:rPr>
              <a:t>Zdjęcia </a:t>
            </a:r>
            <a:r>
              <a:rPr lang="pl-PL" dirty="0" err="1" smtClean="0">
                <a:solidFill>
                  <a:schemeClr val="tx1"/>
                </a:solidFill>
              </a:rPr>
              <a:t>online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6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obrazu 4"/>
          <p:cNvSpPr>
            <a:spLocks noGrp="1"/>
          </p:cNvSpPr>
          <p:nvPr>
            <p:ph type="pic" idx="1"/>
          </p:nvPr>
        </p:nvSpPr>
        <p:spPr/>
      </p:sp>
      <p:sp>
        <p:nvSpPr>
          <p:cNvPr id="10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326340" cy="6061724"/>
          </a:xfrm>
        </p:spPr>
        <p:txBody>
          <a:bodyPr anchor="ctr"/>
          <a:lstStyle/>
          <a:p>
            <a:r>
              <a:rPr lang="pl-PL" sz="4800" dirty="0" smtClean="0">
                <a:solidFill>
                  <a:schemeClr val="tx1"/>
                </a:solidFill>
              </a:rPr>
              <a:t>Zdjęcia na dysku Google –</a:t>
            </a:r>
            <a:br>
              <a:rPr lang="pl-PL" sz="4800" dirty="0" smtClean="0">
                <a:solidFill>
                  <a:schemeClr val="tx1"/>
                </a:solidFill>
              </a:rPr>
            </a:br>
            <a:r>
              <a:rPr lang="pl-PL" sz="4800" dirty="0" smtClean="0">
                <a:solidFill>
                  <a:schemeClr val="tx1"/>
                </a:solidFill>
              </a:rPr>
              <a:t/>
            </a:r>
            <a:br>
              <a:rPr lang="pl-PL" sz="4800" dirty="0" smtClean="0">
                <a:solidFill>
                  <a:schemeClr val="tx1"/>
                </a:solidFill>
              </a:rPr>
            </a:br>
            <a:r>
              <a:rPr lang="pl-PL" sz="4800" dirty="0" smtClean="0">
                <a:solidFill>
                  <a:schemeClr val="tx1"/>
                </a:solidFill>
              </a:rPr>
              <a:t>sprawdź co masz na swoim </a:t>
            </a:r>
            <a:r>
              <a:rPr lang="pl-PL" sz="4800" dirty="0" smtClean="0">
                <a:solidFill>
                  <a:schemeClr val="tx1"/>
                </a:solidFill>
              </a:rPr>
              <a:t>koncie</a:t>
            </a:r>
            <a:endParaRPr lang="pl-PL" sz="4800" dirty="0">
              <a:solidFill>
                <a:schemeClr val="tx1"/>
              </a:solidFill>
            </a:endParaRPr>
          </a:p>
        </p:txBody>
      </p:sp>
      <p:pic>
        <p:nvPicPr>
          <p:cNvPr id="67586" name="Picture 2" descr="strona www Google zawierająca kolorowe zdjęcia" title="zrzut ekranowy ze strony Goog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73" y="-1"/>
            <a:ext cx="4440730" cy="70156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16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0" y="0"/>
            <a:ext cx="9144000" cy="4585349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489410" y="487890"/>
            <a:ext cx="8155825" cy="3183060"/>
          </a:xfrm>
        </p:spPr>
        <p:txBody>
          <a:bodyPr>
            <a:noAutofit/>
          </a:bodyPr>
          <a:lstStyle/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E-MOCNI: </a:t>
            </a:r>
          </a:p>
          <a:p>
            <a:pPr algn="ctr"/>
            <a:r>
              <a:rPr lang="pl-PL" sz="6000" dirty="0" smtClean="0">
                <a:solidFill>
                  <a:schemeClr val="bg1"/>
                </a:solidFill>
                <a:latin typeface="+mj-lt"/>
              </a:rPr>
              <a:t>CYFROWE UMIEJĘTNOŚCI, </a:t>
            </a:r>
            <a:br>
              <a:rPr lang="pl-PL" sz="6000" dirty="0" smtClean="0">
                <a:solidFill>
                  <a:schemeClr val="bg1"/>
                </a:solidFill>
                <a:latin typeface="+mj-lt"/>
              </a:rPr>
            </a:br>
            <a:r>
              <a:rPr lang="pl-PL" sz="6000" dirty="0" smtClean="0">
                <a:solidFill>
                  <a:schemeClr val="bg1"/>
                </a:solidFill>
                <a:latin typeface="+mj-lt"/>
              </a:rPr>
              <a:t>REALNE KORZYŚCI</a:t>
            </a:r>
            <a:endParaRPr lang="pl-PL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914400" y="4978400"/>
            <a:ext cx="2404533" cy="1507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Symbol zastępczy zawartości 2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4" y="5023662"/>
            <a:ext cx="7963221" cy="1461805"/>
          </a:xfrm>
        </p:spPr>
      </p:pic>
    </p:spTree>
    <p:extLst>
      <p:ext uri="{BB962C8B-B14F-4D97-AF65-F5344CB8AC3E}">
        <p14:creationId xmlns:p14="http://schemas.microsoft.com/office/powerpoint/2010/main" val="180775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4800" dirty="0" smtClean="0"/>
              <a:t>Dziękuję za uwagę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17008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title="logo Fundacji Aktywizacj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20" y="796335"/>
            <a:ext cx="3337574" cy="2359516"/>
          </a:xfrm>
          <a:prstGeom prst="rect">
            <a:avLst/>
          </a:prstGeom>
        </p:spPr>
      </p:pic>
      <p:pic>
        <p:nvPicPr>
          <p:cNvPr id="6" name="Obraz 5" title="logo Polskiego Związku Głuchych. Oddział Łódzk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563" y="3560366"/>
            <a:ext cx="2628571" cy="1765079"/>
          </a:xfrm>
          <a:prstGeom prst="rect">
            <a:avLst/>
          </a:prstGeom>
        </p:spPr>
      </p:pic>
      <p:pic>
        <p:nvPicPr>
          <p:cNvPr id="8" name="Obraz 7" title="logo Fundacji Rozwoju Spoleczeństwa Informacyjneg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793" y="1404311"/>
            <a:ext cx="2789341" cy="1186664"/>
          </a:xfrm>
          <a:prstGeom prst="rect">
            <a:avLst/>
          </a:prstGeom>
        </p:spPr>
      </p:pic>
      <p:pic>
        <p:nvPicPr>
          <p:cNvPr id="9" name="Obraz 8" title="logo Fundacji Instyt Rozwoju Regionalnego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651" y="3877490"/>
            <a:ext cx="1840113" cy="1130833"/>
          </a:xfrm>
          <a:prstGeom prst="rect">
            <a:avLst/>
          </a:prstGeom>
        </p:spPr>
      </p:pic>
      <p:sp>
        <p:nvSpPr>
          <p:cNvPr id="12" name="Symbol zastępczy zawartości 8"/>
          <p:cNvSpPr>
            <a:spLocks noGrp="1"/>
          </p:cNvSpPr>
          <p:nvPr>
            <p:ph idx="4294967295"/>
          </p:nvPr>
        </p:nvSpPr>
        <p:spPr>
          <a:xfrm>
            <a:off x="0" y="3059113"/>
            <a:ext cx="2235200" cy="676275"/>
          </a:xfrm>
          <a:prstGeom prst="rect">
            <a:avLst/>
          </a:prstGeom>
          <a:solidFill>
            <a:srgbClr val="FF6600"/>
          </a:solidFill>
        </p:spPr>
        <p:txBody>
          <a:bodyPr anchor="ctr">
            <a:normAutofit/>
          </a:bodyPr>
          <a:lstStyle/>
          <a:p>
            <a:r>
              <a:rPr lang="pl-PL" sz="3600" dirty="0" smtClean="0">
                <a:solidFill>
                  <a:schemeClr val="bg1"/>
                </a:solidFill>
                <a:latin typeface="+mj-lt"/>
              </a:rPr>
              <a:t>PARTNERZY</a:t>
            </a:r>
            <a:endParaRPr lang="pl-PL" sz="3600" cap="none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239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768095" y="585215"/>
            <a:ext cx="7439337" cy="3222510"/>
          </a:xfrm>
        </p:spPr>
        <p:txBody>
          <a:bodyPr>
            <a:normAutofit/>
          </a:bodyPr>
          <a:lstStyle/>
          <a:p>
            <a:r>
              <a:rPr lang="pl-PL" u="sng" dirty="0" smtClean="0"/>
              <a:t>Harmonogram: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Edukacja</a:t>
            </a:r>
            <a:br>
              <a:rPr lang="pl-PL" dirty="0" smtClean="0"/>
            </a:br>
            <a:r>
              <a:rPr lang="pl-PL" dirty="0" smtClean="0"/>
              <a:t>Tworzę własne materiały np. teksty, tabele ….</a:t>
            </a:r>
            <a:endParaRPr lang="pl-PL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532064" y="3671248"/>
            <a:ext cx="8385206" cy="2906973"/>
          </a:xfrm>
        </p:spPr>
        <p:txBody>
          <a:bodyPr anchor="ctr"/>
          <a:lstStyle/>
          <a:p>
            <a:pPr marL="360363" indent="-360363">
              <a:buFont typeface="Symbol" panose="05050102010706020507" pitchFamily="18" charset="2"/>
              <a:buChar char=""/>
            </a:pPr>
            <a:r>
              <a:rPr lang="pl-PL" sz="2400" dirty="0" smtClean="0"/>
              <a:t>………………………………</a:t>
            </a:r>
            <a:br>
              <a:rPr lang="pl-PL" sz="2400" dirty="0" smtClean="0"/>
            </a:br>
            <a:r>
              <a:rPr lang="pl-PL" sz="2400" dirty="0" smtClean="0">
                <a:solidFill>
                  <a:srgbClr val="FF6600"/>
                </a:solidFill>
              </a:rPr>
              <a:t>2017</a:t>
            </a:r>
            <a:r>
              <a:rPr lang="pl-PL" sz="2400" dirty="0">
                <a:solidFill>
                  <a:srgbClr val="FF6600"/>
                </a:solidFill>
              </a:rPr>
              <a:t> </a:t>
            </a:r>
          </a:p>
          <a:p>
            <a:pPr marL="360363" lvl="0" indent="-360363">
              <a:buFont typeface="Symbol" panose="05050102010706020507" pitchFamily="18" charset="2"/>
              <a:buChar char=""/>
            </a:pPr>
            <a:r>
              <a:rPr lang="pl-PL" sz="2400" dirty="0"/>
              <a:t>………………………………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>
                <a:solidFill>
                  <a:srgbClr val="FF6600"/>
                </a:solidFill>
              </a:rPr>
              <a:t>2017</a:t>
            </a:r>
          </a:p>
          <a:p>
            <a:pPr marL="360363" indent="-360363">
              <a:buFont typeface="Symbol" panose="05050102010706020507" pitchFamily="18" charset="2"/>
              <a:buChar char=""/>
            </a:pPr>
            <a:r>
              <a:rPr lang="pl-PL" sz="2400" dirty="0"/>
              <a:t>……………………………… </a:t>
            </a:r>
            <a:br>
              <a:rPr lang="pl-PL" sz="2400" dirty="0"/>
            </a:br>
            <a:r>
              <a:rPr lang="pl-PL" sz="2400" dirty="0" smtClean="0">
                <a:solidFill>
                  <a:srgbClr val="FF6600"/>
                </a:solidFill>
              </a:rPr>
              <a:t>2017</a:t>
            </a:r>
            <a:endParaRPr lang="pl-PL" sz="2400" dirty="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52308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768095" y="585215"/>
            <a:ext cx="7439337" cy="3222510"/>
          </a:xfrm>
        </p:spPr>
        <p:txBody>
          <a:bodyPr>
            <a:normAutofit/>
          </a:bodyPr>
          <a:lstStyle/>
          <a:p>
            <a:r>
              <a:rPr lang="pl-PL" u="sng" dirty="0"/>
              <a:t>Harmonogram</a:t>
            </a:r>
            <a:r>
              <a:rPr lang="pl-PL" dirty="0" smtClean="0"/>
              <a:t>:</a:t>
            </a:r>
            <a:endParaRPr lang="pl-PL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532064" y="3671248"/>
            <a:ext cx="8385206" cy="2906973"/>
          </a:xfrm>
        </p:spPr>
        <p:txBody>
          <a:bodyPr anchor="ctr"/>
          <a:lstStyle/>
          <a:p>
            <a:pPr marL="360363" indent="-360363">
              <a:buFont typeface="Symbol" panose="05050102010706020507" pitchFamily="18" charset="2"/>
              <a:buChar char=""/>
            </a:pPr>
            <a:r>
              <a:rPr lang="pl-PL" sz="2400" dirty="0" smtClean="0"/>
              <a:t>………………………………</a:t>
            </a:r>
            <a:br>
              <a:rPr lang="pl-PL" sz="2400" dirty="0" smtClean="0"/>
            </a:br>
            <a:r>
              <a:rPr lang="pl-PL" sz="2400" dirty="0" smtClean="0">
                <a:solidFill>
                  <a:srgbClr val="FF6600"/>
                </a:solidFill>
              </a:rPr>
              <a:t>2017</a:t>
            </a:r>
            <a:r>
              <a:rPr lang="pl-PL" sz="2400" dirty="0">
                <a:solidFill>
                  <a:srgbClr val="FF6600"/>
                </a:solidFill>
              </a:rPr>
              <a:t> 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52308"/>
            <a:ext cx="1691680" cy="10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0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414734" y="2672545"/>
            <a:ext cx="6729266" cy="114890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l-PL" dirty="0" smtClean="0"/>
              <a:t>wyświetlić, udostępnić i opublikować dokumenty, arkusze Google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1"/>
          </p:nvPr>
        </p:nvSpPr>
        <p:spPr>
          <a:xfrm>
            <a:off x="2414734" y="4447608"/>
            <a:ext cx="6461252" cy="903318"/>
          </a:xfrm>
        </p:spPr>
        <p:txBody>
          <a:bodyPr anchor="ctr">
            <a:normAutofit fontScale="85000" lnSpcReduction="20000"/>
          </a:bodyPr>
          <a:lstStyle/>
          <a:p>
            <a:pPr marL="0" indent="0">
              <a:buNone/>
            </a:pPr>
            <a:r>
              <a:rPr lang="pl-PL" sz="4000" dirty="0" smtClean="0"/>
              <a:t>Wykorzystywać </a:t>
            </a:r>
            <a:r>
              <a:rPr lang="pl-PL" sz="4000" dirty="0" err="1" smtClean="0"/>
              <a:t>wszysTkie</a:t>
            </a:r>
            <a:r>
              <a:rPr lang="pl-PL" sz="4000" dirty="0" smtClean="0"/>
              <a:t> możliwości dysku Google</a:t>
            </a:r>
            <a:endParaRPr lang="pl-PL" dirty="0"/>
          </a:p>
        </p:txBody>
      </p:sp>
      <p:sp>
        <p:nvSpPr>
          <p:cNvPr id="5" name="Symbol zastępczy tekstu 2"/>
          <p:cNvSpPr txBox="1">
            <a:spLocks/>
          </p:cNvSpPr>
          <p:nvPr/>
        </p:nvSpPr>
        <p:spPr>
          <a:xfrm>
            <a:off x="2456774" y="835004"/>
            <a:ext cx="6639930" cy="1148907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 marL="342900" indent="-342900" algn="l" defTabSz="914377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FF6600"/>
              </a:buClr>
              <a:buSzPct val="100000"/>
              <a:buFont typeface="Arial" panose="020B0604020202020204" pitchFamily="34" charset="0"/>
              <a:buChar char="•"/>
              <a:defRPr lang="pl-PL" sz="3600" b="0" kern="1200" cap="all" spc="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265176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448056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594360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777240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914400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57" algn="l" defTabSz="914377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dirty="0" err="1" smtClean="0"/>
              <a:t>KoRZYSTAĆ</a:t>
            </a:r>
            <a:r>
              <a:rPr lang="pl-PL" dirty="0" smtClean="0"/>
              <a:t> Z DOKUMENTÓW i arkuszy </a:t>
            </a:r>
            <a:r>
              <a:rPr lang="pl-PL" dirty="0" err="1" smtClean="0"/>
              <a:t>google</a:t>
            </a:r>
            <a:endParaRPr lang="pl-PL" dirty="0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1" y="5486400"/>
            <a:ext cx="9144000" cy="12612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endParaRPr lang="pl-PL" dirty="0" smtClean="0"/>
          </a:p>
        </p:txBody>
      </p:sp>
      <p:sp>
        <p:nvSpPr>
          <p:cNvPr id="8" name="pole tekstowe 7"/>
          <p:cNvSpPr txBox="1"/>
          <p:nvPr/>
        </p:nvSpPr>
        <p:spPr>
          <a:xfrm>
            <a:off x="126124" y="5785945"/>
            <a:ext cx="8891752" cy="96169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ctr" defTabSz="914377">
              <a:lnSpc>
                <a:spcPct val="80000"/>
              </a:lnSpc>
              <a:spcBef>
                <a:spcPct val="0"/>
              </a:spcBef>
              <a:defRPr/>
            </a:pPr>
            <a:r>
              <a:rPr lang="pl-PL" sz="4800" cap="all" spc="200" dirty="0" smtClean="0">
                <a:solidFill>
                  <a:srgbClr val="F16623"/>
                </a:solidFill>
                <a:latin typeface="+mj-lt"/>
                <a:ea typeface="Segoe UI" panose="020B0502040204020203" pitchFamily="34" charset="0"/>
                <a:cs typeface="Segoe UI" panose="020B0502040204020203" pitchFamily="34" charset="0"/>
              </a:rPr>
              <a:t>To POTRAFI UCZESTNIK </a:t>
            </a:r>
            <a:r>
              <a:rPr lang="pl-PL" sz="4800" cap="all" spc="200" dirty="0">
                <a:solidFill>
                  <a:srgbClr val="F16623"/>
                </a:solidFill>
                <a:latin typeface="+mj-lt"/>
                <a:ea typeface="Segoe UI" panose="020B0502040204020203" pitchFamily="34" charset="0"/>
                <a:cs typeface="Segoe UI" panose="020B0502040204020203" pitchFamily="34" charset="0"/>
              </a:rPr>
              <a:t>PO </a:t>
            </a:r>
            <a:r>
              <a:rPr lang="pl-PL" sz="4800" cap="all" spc="200" dirty="0" smtClean="0">
                <a:solidFill>
                  <a:srgbClr val="F16623"/>
                </a:solidFill>
                <a:latin typeface="+mj-lt"/>
                <a:ea typeface="Segoe UI" panose="020B0502040204020203" pitchFamily="34" charset="0"/>
                <a:cs typeface="Segoe UI" panose="020B0502040204020203" pitchFamily="34" charset="0"/>
              </a:rPr>
              <a:t>ZAJĘCIACH</a:t>
            </a:r>
            <a:endParaRPr lang="pl-PL" sz="4800" cap="all" spc="200" dirty="0">
              <a:solidFill>
                <a:srgbClr val="F16623"/>
              </a:solidFill>
              <a:latin typeface="+mj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48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326340" cy="6503158"/>
          </a:xfrm>
        </p:spPr>
        <p:txBody>
          <a:bodyPr anchor="ctr"/>
          <a:lstStyle/>
          <a:p>
            <a:r>
              <a:rPr lang="pl-PL" sz="4400" dirty="0" smtClean="0">
                <a:solidFill>
                  <a:schemeClr val="tx1"/>
                </a:solidFill>
              </a:rPr>
              <a:t>PYTANIE Do GRUPY:</a:t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7200" dirty="0" smtClean="0">
                <a:solidFill>
                  <a:schemeClr val="tx1"/>
                </a:solidFill>
              </a:rPr>
              <a:t>Co to jest chmura?</a:t>
            </a:r>
            <a:endParaRPr lang="pl-PL" sz="4400" dirty="0">
              <a:solidFill>
                <a:schemeClr val="tx1"/>
              </a:solidFill>
            </a:endParaRPr>
          </a:p>
        </p:txBody>
      </p:sp>
      <p:pic>
        <p:nvPicPr>
          <p:cNvPr id="17410" name="Picture 2" descr="Biznesu, Klient, Chmura, Komunikacji, Komputer" title="rysunek chmury i komputerów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1027" r="1102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168685" cy="6503158"/>
          </a:xfrm>
        </p:spPr>
        <p:txBody>
          <a:bodyPr anchor="ctr"/>
          <a:lstStyle/>
          <a:p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„</a:t>
            </a:r>
            <a:r>
              <a:rPr lang="pl-PL" sz="4400" b="1" dirty="0" smtClean="0">
                <a:solidFill>
                  <a:schemeClr val="tx1"/>
                </a:solidFill>
              </a:rPr>
              <a:t>CHMURA</a:t>
            </a:r>
            <a:r>
              <a:rPr lang="pl-PL" sz="4400" dirty="0" smtClean="0">
                <a:solidFill>
                  <a:schemeClr val="tx1"/>
                </a:solidFill>
              </a:rPr>
              <a:t>” - czyli przechowywanie</a:t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danych </a:t>
            </a:r>
            <a:r>
              <a:rPr lang="pl-PL" sz="4400" dirty="0" smtClean="0">
                <a:solidFill>
                  <a:srgbClr val="EA5B0C"/>
                </a:solidFill>
              </a:rPr>
              <a:t/>
            </a:r>
            <a:br>
              <a:rPr lang="pl-PL" sz="4400" dirty="0" smtClean="0">
                <a:solidFill>
                  <a:srgbClr val="EA5B0C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np</a:t>
            </a:r>
            <a:r>
              <a:rPr lang="pl-PL" sz="4400" dirty="0" smtClean="0">
                <a:solidFill>
                  <a:schemeClr val="tx1"/>
                </a:solidFill>
              </a:rPr>
              <a:t>. firmy Google </a:t>
            </a: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w </a:t>
            </a:r>
            <a:r>
              <a:rPr lang="pl-PL" sz="4400" dirty="0" smtClean="0">
                <a:solidFill>
                  <a:schemeClr val="tx1"/>
                </a:solidFill>
              </a:rPr>
              <a:t>tzw. </a:t>
            </a:r>
            <a:r>
              <a:rPr lang="pl-PL" sz="4400" dirty="0" smtClean="0">
                <a:solidFill>
                  <a:schemeClr val="tx1"/>
                </a:solidFill>
              </a:rPr>
              <a:t>chmurze</a:t>
            </a:r>
            <a:r>
              <a:rPr lang="pl-PL" sz="4400" dirty="0">
                <a:solidFill>
                  <a:schemeClr val="tx1"/>
                </a:solidFill>
              </a:rPr>
              <a:t> </a:t>
            </a: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r>
              <a:rPr lang="pl-PL" sz="4400" dirty="0" smtClean="0">
                <a:solidFill>
                  <a:schemeClr val="tx1"/>
                </a:solidFill>
              </a:rPr>
              <a:t>a nie </a:t>
            </a:r>
            <a:r>
              <a:rPr lang="pl-PL" sz="4400" dirty="0">
                <a:solidFill>
                  <a:schemeClr val="tx1"/>
                </a:solidFill>
              </a:rPr>
              <a:t>na dyskach </a:t>
            </a:r>
            <a:r>
              <a:rPr lang="pl-PL" sz="4400" dirty="0" smtClean="0">
                <a:solidFill>
                  <a:schemeClr val="tx1"/>
                </a:solidFill>
              </a:rPr>
              <a:t>komputerów</a:t>
            </a:r>
            <a:r>
              <a:rPr lang="pl-PL" sz="4400" dirty="0" smtClean="0">
                <a:solidFill>
                  <a:schemeClr val="tx1"/>
                </a:solidFill>
              </a:rPr>
              <a:t/>
            </a:r>
            <a:br>
              <a:rPr lang="pl-PL" sz="4400" dirty="0" smtClean="0">
                <a:solidFill>
                  <a:schemeClr val="tx1"/>
                </a:solidFill>
              </a:rPr>
            </a:br>
            <a:endParaRPr lang="pl-PL" sz="4400" dirty="0">
              <a:solidFill>
                <a:schemeClr val="tx1"/>
              </a:solidFill>
            </a:endParaRPr>
          </a:p>
        </p:txBody>
      </p:sp>
      <p:pic>
        <p:nvPicPr>
          <p:cNvPr id="14338" name="Picture 2" descr="Gromady Gwiazd, Gwiazda, Hubble, 30 Doradus" title="zdjęcie satelitarne rozgwieżdżonego nieba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395" r="15395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817660" y="354842"/>
            <a:ext cx="4326340" cy="6503158"/>
          </a:xfrm>
        </p:spPr>
        <p:txBody>
          <a:bodyPr anchor="ctr"/>
          <a:lstStyle/>
          <a:p>
            <a:r>
              <a:rPr lang="pl-PL" sz="4000" dirty="0" smtClean="0">
                <a:solidFill>
                  <a:schemeClr val="tx1"/>
                </a:solidFill>
              </a:rPr>
              <a:t>Dane nasze są chronione.</a:t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mamy do nich dostęp za pomocą przeglądarki internetowej </a:t>
            </a:r>
            <a:r>
              <a:rPr lang="pl-PL" sz="4000" dirty="0" smtClean="0">
                <a:solidFill>
                  <a:schemeClr val="tx1"/>
                </a:solidFill>
              </a:rPr>
              <a:t/>
            </a:r>
            <a:br>
              <a:rPr lang="pl-PL" sz="4000" dirty="0" smtClean="0">
                <a:solidFill>
                  <a:schemeClr val="tx1"/>
                </a:solidFill>
              </a:rPr>
            </a:br>
            <a:r>
              <a:rPr lang="pl-PL" sz="4000" dirty="0" smtClean="0">
                <a:solidFill>
                  <a:schemeClr val="tx1"/>
                </a:solidFill>
              </a:rPr>
              <a:t>i </a:t>
            </a:r>
            <a:r>
              <a:rPr lang="pl-PL" sz="4000" dirty="0" smtClean="0">
                <a:solidFill>
                  <a:schemeClr val="tx1"/>
                </a:solidFill>
              </a:rPr>
              <a:t>naszego indywidualnego konta Google.</a:t>
            </a:r>
            <a:br>
              <a:rPr lang="pl-PL" sz="4000" dirty="0" smtClean="0">
                <a:solidFill>
                  <a:schemeClr val="tx1"/>
                </a:solidFill>
              </a:rPr>
            </a:br>
            <a:endParaRPr lang="pl-PL" sz="4000" dirty="0">
              <a:solidFill>
                <a:schemeClr val="tx1"/>
              </a:solidFill>
            </a:endParaRPr>
          </a:p>
        </p:txBody>
      </p:sp>
      <p:pic>
        <p:nvPicPr>
          <p:cNvPr id="15362" name="Picture 2" descr="Colorado, Burza, Błyskawica, Pogoda, Noc, Nighttime" title="zdjęcie ciemnego nieba, które przecinają błyskawice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813" b="813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56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ny">
  <a:themeElements>
    <a:clrScheme name="Integralny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ny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ny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1666</TotalTime>
  <Words>346</Words>
  <Application>Microsoft Office PowerPoint</Application>
  <PresentationFormat>Pokaz na ekranie (4:3)</PresentationFormat>
  <Paragraphs>88</Paragraphs>
  <Slides>25</Slides>
  <Notes>6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6" baseType="lpstr">
      <vt:lpstr>Integralny</vt:lpstr>
      <vt:lpstr>Tworzę własne materiały np. teksty, tabele…</vt:lpstr>
      <vt:lpstr>Prezentacja programu PowerPoint</vt:lpstr>
      <vt:lpstr>Prezentacja programu PowerPoint</vt:lpstr>
      <vt:lpstr>Harmonogram: Edukacja Tworzę własne materiały np. teksty, tabele ….</vt:lpstr>
      <vt:lpstr>Harmonogram:</vt:lpstr>
      <vt:lpstr>Prezentacja programu PowerPoint</vt:lpstr>
      <vt:lpstr>PYTANIE Do GRUPY:  Co to jest chmura?</vt:lpstr>
      <vt:lpstr> „CHMURA” - czyli przechowywanie danych  np. firmy Google  w tzw. chmurze   a nie na dyskach komputerów </vt:lpstr>
      <vt:lpstr>Dane nasze są chronione.  mamy do nich dostęp za pomocą przeglądarki internetowej  i naszego indywidualnego konta Google. </vt:lpstr>
      <vt:lpstr> dostęp DO danych  z różnych urządzeń, w tym mobilnych, pod warunkiem,  że mamy Internet.</vt:lpstr>
      <vt:lpstr> zalogUJ SIĘ do swojej poczty GMAIL.  2. wejdź do aplikacji Google.  3. zapoznaj się  z zasobami Dysku.</vt:lpstr>
      <vt:lpstr>ĆWICZENIE 2</vt:lpstr>
      <vt:lpstr>ĆWICZENIE 3</vt:lpstr>
      <vt:lpstr>ĆWICZENIE 3</vt:lpstr>
      <vt:lpstr>ĆWICZENIE 3</vt:lpstr>
      <vt:lpstr>ĆWICZENIE 3</vt:lpstr>
      <vt:lpstr>Prezentacja programu PowerPoint</vt:lpstr>
      <vt:lpstr>Prezentacja programu PowerPoint</vt:lpstr>
      <vt:lpstr>PYTANIE Do GRUPY:   CO DAJE NAM DYSK GOOGLE?</vt:lpstr>
      <vt:lpstr>Doku-menty</vt:lpstr>
      <vt:lpstr>PYTANIE Do GRUPY:   INNE MOŻLIWOŚCI DYSKu GOOGLE?</vt:lpstr>
      <vt:lpstr>Zdjęcia online</vt:lpstr>
      <vt:lpstr>Zdjęcia na dysku Google –  sprawdź co masz na swoim koncie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jest tytuł</dc:title>
  <dc:creator>Magdalena MB. Balicka</dc:creator>
  <cp:lastModifiedBy>Katarzyna Morawska</cp:lastModifiedBy>
  <cp:revision>244</cp:revision>
  <dcterms:created xsi:type="dcterms:W3CDTF">2016-08-25T12:18:52Z</dcterms:created>
  <dcterms:modified xsi:type="dcterms:W3CDTF">2017-07-19T22:49:05Z</dcterms:modified>
</cp:coreProperties>
</file>