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62"/>
  </p:notesMasterIdLst>
  <p:sldIdLst>
    <p:sldId id="319" r:id="rId2"/>
    <p:sldId id="561" r:id="rId3"/>
    <p:sldId id="607" r:id="rId4"/>
    <p:sldId id="563" r:id="rId5"/>
    <p:sldId id="446" r:id="rId6"/>
    <p:sldId id="436" r:id="rId7"/>
    <p:sldId id="437" r:id="rId8"/>
    <p:sldId id="570" r:id="rId9"/>
    <p:sldId id="515" r:id="rId10"/>
    <p:sldId id="514" r:id="rId11"/>
    <p:sldId id="565" r:id="rId12"/>
    <p:sldId id="566" r:id="rId13"/>
    <p:sldId id="564" r:id="rId14"/>
    <p:sldId id="527" r:id="rId15"/>
    <p:sldId id="524" r:id="rId16"/>
    <p:sldId id="526" r:id="rId17"/>
    <p:sldId id="536" r:id="rId18"/>
    <p:sldId id="540" r:id="rId19"/>
    <p:sldId id="567" r:id="rId20"/>
    <p:sldId id="542" r:id="rId21"/>
    <p:sldId id="543" r:id="rId22"/>
    <p:sldId id="568" r:id="rId23"/>
    <p:sldId id="569" r:id="rId24"/>
    <p:sldId id="571" r:id="rId25"/>
    <p:sldId id="572" r:id="rId26"/>
    <p:sldId id="573" r:id="rId27"/>
    <p:sldId id="574" r:id="rId28"/>
    <p:sldId id="581" r:id="rId29"/>
    <p:sldId id="575" r:id="rId30"/>
    <p:sldId id="576" r:id="rId31"/>
    <p:sldId id="577" r:id="rId32"/>
    <p:sldId id="578" r:id="rId33"/>
    <p:sldId id="579" r:id="rId34"/>
    <p:sldId id="580" r:id="rId35"/>
    <p:sldId id="555" r:id="rId36"/>
    <p:sldId id="583" r:id="rId37"/>
    <p:sldId id="584" r:id="rId38"/>
    <p:sldId id="605" r:id="rId39"/>
    <p:sldId id="603" r:id="rId40"/>
    <p:sldId id="606" r:id="rId41"/>
    <p:sldId id="596" r:id="rId42"/>
    <p:sldId id="595" r:id="rId43"/>
    <p:sldId id="597" r:id="rId44"/>
    <p:sldId id="598" r:id="rId45"/>
    <p:sldId id="599" r:id="rId46"/>
    <p:sldId id="600" r:id="rId47"/>
    <p:sldId id="601" r:id="rId48"/>
    <p:sldId id="602" r:id="rId49"/>
    <p:sldId id="594" r:id="rId50"/>
    <p:sldId id="586" r:id="rId51"/>
    <p:sldId id="587" r:id="rId52"/>
    <p:sldId id="591" r:id="rId53"/>
    <p:sldId id="585" r:id="rId54"/>
    <p:sldId id="588" r:id="rId55"/>
    <p:sldId id="590" r:id="rId56"/>
    <p:sldId id="592" r:id="rId57"/>
    <p:sldId id="593" r:id="rId58"/>
    <p:sldId id="582" r:id="rId59"/>
    <p:sldId id="462" r:id="rId60"/>
    <p:sldId id="410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F6600"/>
    <a:srgbClr val="F16623"/>
    <a:srgbClr val="474233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316" autoAdjust="0"/>
  </p:normalViewPr>
  <p:slideViewPr>
    <p:cSldViewPr snapToGrid="0">
      <p:cViewPr varScale="1">
        <p:scale>
          <a:sx n="80" d="100"/>
          <a:sy n="80" d="100"/>
        </p:scale>
        <p:origin x="1435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23.06.2019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Tu dojdą jeszcze </a:t>
            </a:r>
            <a:r>
              <a:rPr lang="pl-PL" dirty="0" err="1" smtClean="0"/>
              <a:t>loga</a:t>
            </a:r>
            <a:r>
              <a:rPr lang="pl-PL" dirty="0" smtClean="0"/>
              <a:t> i tytuł</a:t>
            </a:r>
            <a:r>
              <a:rPr lang="pl-PL" baseline="0" dirty="0" smtClean="0"/>
              <a:t> projektu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0003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7494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237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9845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Loga</a:t>
            </a:r>
            <a:r>
              <a:rPr lang="pl-PL" baseline="0" dirty="0" smtClean="0"/>
              <a:t> partnerów projektu: Fundacja Aktywizacja, Fundacja Rozwoju Społeczeństwa Informacyjnego, Fundacja Instytut Rozwoju Regionalnego, Polski Związek Głuchych Oddział Łódzki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1157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7713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7095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731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3774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70436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676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324499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324499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42677" y="364343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01481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3655551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01481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42677" y="2099562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25" y="3655551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42677" y="3705131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Elipsa 10"/>
          <p:cNvSpPr/>
          <p:nvPr userDrawn="1"/>
        </p:nvSpPr>
        <p:spPr>
          <a:xfrm>
            <a:off x="1300825" y="5308701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Symbol zastępczy tekstu 2"/>
          <p:cNvSpPr>
            <a:spLocks noGrp="1"/>
          </p:cNvSpPr>
          <p:nvPr>
            <p:ph type="body" sz="quarter" idx="12" hasCustomPrompt="1"/>
          </p:nvPr>
        </p:nvSpPr>
        <p:spPr>
          <a:xfrm>
            <a:off x="2414734" y="5308701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1511417" y="543061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50352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568185" y="1269076"/>
            <a:ext cx="2601392" cy="4539389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555986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23.06.2019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23.06.2019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955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707" r:id="rId22"/>
    <p:sldLayoutId id="2147483671" r:id="rId23"/>
    <p:sldLayoutId id="2147483676" r:id="rId24"/>
    <p:sldLayoutId id="2147483675" r:id="rId25"/>
    <p:sldLayoutId id="2147483693" r:id="rId26"/>
    <p:sldLayoutId id="2147483695" r:id="rId27"/>
    <p:sldLayoutId id="2147483696" r:id="rId28"/>
    <p:sldLayoutId id="2147483698" r:id="rId29"/>
    <p:sldLayoutId id="2147483704" r:id="rId30"/>
    <p:sldLayoutId id="2147483708" r:id="rId3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obywatel.gov.pl/" TargetMode="External"/><Relationship Id="rId2" Type="http://schemas.openxmlformats.org/officeDocument/2006/relationships/hyperlink" Target="https://epuap.gov.pl/wps/myportal/strefa-klienta/pomoc" TargetMode="Externa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0.png"/><Relationship Id="rId4" Type="http://schemas.openxmlformats.org/officeDocument/2006/relationships/hyperlink" Target="https://www.youtube.com/channel/UCDDeiw-RUfbe_aW12lI12eQ/fe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449238" y="1424276"/>
            <a:ext cx="6262777" cy="22715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/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sz="4900" dirty="0" smtClean="0"/>
              <a:t>oszczędność i wygoda </a:t>
            </a:r>
            <a:br>
              <a:rPr lang="pl-PL" sz="4900" dirty="0" smtClean="0"/>
            </a:br>
            <a:r>
              <a:rPr lang="pl-PL" sz="4900" dirty="0" smtClean="0"/>
              <a:t>– platforma e-</a:t>
            </a:r>
            <a:r>
              <a:rPr lang="pl-PL" sz="4900" dirty="0" err="1" smtClean="0"/>
              <a:t>puap</a:t>
            </a:r>
            <a:r>
              <a:rPr lang="pl-PL" sz="4900" dirty="0" smtClean="0"/>
              <a:t> dla zaufanych</a:t>
            </a:r>
            <a:endParaRPr lang="pl-PL" sz="49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2656936" y="5055079"/>
            <a:ext cx="3830128" cy="84538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/>
          </a:bodyPr>
          <a:lstStyle/>
          <a:p>
            <a:pPr algn="ctr"/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Zaangażowanie obywatelskie. Scenariusz 2a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Podstawowe usługi na platformie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komunikacja między obywatelami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a podmiotami administracji publicznej,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składanie pism „urzędowych” ze skutkiem prawnym dzięki usłudze Profil Zaufany,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udostępnianie elektronicznych wzorów dokumentów urzędowych,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usługa „pisma ogólnego” (wysyłka pisma niewymagającego wzoru).</a:t>
            </a:r>
          </a:p>
          <a:p>
            <a:endParaRPr lang="pl-PL" sz="2400" dirty="0" smtClean="0">
              <a:ea typeface="Segoe UI" panose="020B0502040204020203" pitchFamily="34" charset="0"/>
            </a:endParaRPr>
          </a:p>
          <a:p>
            <a:endParaRPr lang="pl-PL" sz="24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Co można załatwić?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wymianę dowodu osobistego,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wysłać pismo ogólnego do podmiotu publicznego,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zgłosić sprzedaż pojazdu,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500+,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zmianę kwalifikacji gruntów,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wystąpić o zaświadczenie dotyczące służby wojskowej.</a:t>
            </a:r>
          </a:p>
          <a:p>
            <a:pPr marL="0" indent="0" algn="ctr">
              <a:buNone/>
            </a:pPr>
            <a:r>
              <a:rPr lang="pl-PL" sz="2400" b="1" dirty="0" smtClean="0">
                <a:solidFill>
                  <a:srgbClr val="EA5B0C"/>
                </a:solidFill>
                <a:ea typeface="Segoe UI" panose="020B0502040204020203" pitchFamily="34" charset="0"/>
              </a:rPr>
              <a:t>I wiele, wiele innych!</a:t>
            </a:r>
            <a:endParaRPr lang="pl-PL" sz="2400" b="1" dirty="0">
              <a:solidFill>
                <a:srgbClr val="EA5B0C"/>
              </a:solidFill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7086359" cy="4539390"/>
          </a:xfrm>
        </p:spPr>
        <p:txBody>
          <a:bodyPr/>
          <a:lstStyle/>
          <a:p>
            <a:pPr algn="ctr"/>
            <a:r>
              <a:rPr lang="pl-PL" dirty="0" smtClean="0"/>
              <a:t>WCHODZIMY!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WWW.EPUAP.GOV.PL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5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Strona główna platformy epuap.gov.pl. Widać przede wszystkim zachętę do złożenia wniosku o wydanie nowego dowodu osobistego oraz 3 kroki do załatwienia sprawy urzędowowej przez internet: założenie konta, potwierdzenie profilu zaufanego oraz samo załatwianie sprawy przez Internet." title="strona glówn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826" y="169334"/>
            <a:ext cx="9210509" cy="645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ekranu e-puap pokazujący wyszukiwarkę urzędów (pole do wpisania nazwy i symbol lupy do wyszukiwania)" title="wyszukiwarka urzędó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3" y="2047164"/>
            <a:ext cx="8802588" cy="311169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142699" y="272955"/>
            <a:ext cx="4640238" cy="46402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pl-PL" b="1" dirty="0" smtClean="0"/>
              <a:t>WYSZUKIWARKA URZĘDÓW</a:t>
            </a:r>
          </a:p>
        </p:txBody>
      </p:sp>
    </p:spTree>
    <p:extLst>
      <p:ext uri="{BB962C8B-B14F-4D97-AF65-F5344CB8AC3E}">
        <p14:creationId xmlns:p14="http://schemas.microsoft.com/office/powerpoint/2010/main" val="2753276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strony głównej platformy e-puap pokazujący katalog spraw, czyli bloczki (widać 12, jest więcej) z listą wybranych usług w danych obszarach." title="platforma - 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1" y="0"/>
            <a:ext cx="791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27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Na ekranie znajduje się 18 grafik przedstawiających wybrane (większość) kategorii tematycznych, na które podzielone są usługi dostępne przez platformę e-Puap. Tutaj - 500 plus" title="500 plu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96" y="972402"/>
            <a:ext cx="2525814" cy="705322"/>
          </a:xfrm>
          <a:prstGeom prst="rect">
            <a:avLst/>
          </a:prstGeom>
        </p:spPr>
      </p:pic>
      <p:pic>
        <p:nvPicPr>
          <p:cNvPr id="3" name="Obraz 2" descr="Na ekranie znajduje się 18 grafik przedstawiających wybrane (większość) kategorii tematycznych, na które podzielone są usługi dostępne przez platformę e-Puap. Tutaj - najnowsze usługi." title="najnowsze usług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37" y="962871"/>
            <a:ext cx="2621128" cy="714853"/>
          </a:xfrm>
          <a:prstGeom prst="rect">
            <a:avLst/>
          </a:prstGeom>
        </p:spPr>
      </p:pic>
      <p:pic>
        <p:nvPicPr>
          <p:cNvPr id="4" name="Obraz 3" descr="Na ekranie znajduje się 18 grafik przedstawiających wybrane (większość) kategorii tematycznych, na które podzielone są usługi dostępne przez platformę e-Puap. Tutaj - sprawy obywatelskie" title="Sprawy obywatelski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0878" y="977167"/>
            <a:ext cx="2563940" cy="686259"/>
          </a:xfrm>
          <a:prstGeom prst="rect">
            <a:avLst/>
          </a:prstGeom>
        </p:spPr>
      </p:pic>
      <p:pic>
        <p:nvPicPr>
          <p:cNvPr id="5" name="Obraz 4" descr="Na ekranie znajduje się 18 grafik przedstawiających wybrane (większość) kategorii tematycznych, na które podzielone są usługi dostępne przez platformę e-Puap. Tutaj - praca i zatrudnienie" title="praca i zatrudnieni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274" y="1942276"/>
            <a:ext cx="2640191" cy="762510"/>
          </a:xfrm>
          <a:prstGeom prst="rect">
            <a:avLst/>
          </a:prstGeom>
        </p:spPr>
      </p:pic>
      <p:pic>
        <p:nvPicPr>
          <p:cNvPr id="6" name="Obraz 5" descr="Na ekranie znajduje się 18 grafik przedstawiających wybrane (większość) kategorii tematycznych, na które podzielone są usługi dostępne przez platformę e-Puap. Tutaj - przedsiębiorczość" title="przedsiębiorczość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5227" y="1942276"/>
            <a:ext cx="2516283" cy="695790"/>
          </a:xfrm>
          <a:prstGeom prst="rect">
            <a:avLst/>
          </a:prstGeom>
        </p:spPr>
      </p:pic>
      <p:pic>
        <p:nvPicPr>
          <p:cNvPr id="7" name="Obraz 6" descr="Na ekranie znajduje się 18 grafik przedstawiających wybrane (większość) kategorii tematycznych, na które podzielone są usługi dostępne przez platformę e-Puap. Tutaj - podatki, opłatgy, cła." title="Podatki, oplaty, cła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057" y="2969338"/>
            <a:ext cx="2554408" cy="714853"/>
          </a:xfrm>
          <a:prstGeom prst="rect">
            <a:avLst/>
          </a:prstGeom>
        </p:spPr>
      </p:pic>
      <p:pic>
        <p:nvPicPr>
          <p:cNvPr id="8" name="Obraz 7" descr="Na ekranie znajduje się 18 grafik przedstawiających wybrane (większość) kategorii tematycznych, na które podzielone są usługi dostępne przez platformę e-Puap. Tutaj - edukacja." title="edukacja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0410" y="1951807"/>
            <a:ext cx="2554408" cy="686259"/>
          </a:xfrm>
          <a:prstGeom prst="rect">
            <a:avLst/>
          </a:prstGeom>
        </p:spPr>
      </p:pic>
      <p:pic>
        <p:nvPicPr>
          <p:cNvPr id="10" name="Obraz 9" descr="Na ekranie znajduje się 18 grafik przedstawiających wybrane (większość) kategorii tematycznych, na które podzielone są usługi dostępne przez platformę e-Puap. Tutaj - zdrowie." title="Zdrowi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5440" y="2887849"/>
            <a:ext cx="2583002" cy="686259"/>
          </a:xfrm>
          <a:prstGeom prst="rect">
            <a:avLst/>
          </a:prstGeom>
        </p:spPr>
      </p:pic>
      <p:pic>
        <p:nvPicPr>
          <p:cNvPr id="11" name="Obraz 10" descr="Na ekranie znajduje się 18 grafik przedstawiających wybrane (większość) kategorii tematycznych, na które podzielone są usługi dostępne przez platformę e-Puap. Tutaj - zabezpieczenia społeczne." title="Zabezpieczenia społeczn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1057" y="3948743"/>
            <a:ext cx="2573471" cy="695790"/>
          </a:xfrm>
          <a:prstGeom prst="rect">
            <a:avLst/>
          </a:prstGeom>
        </p:spPr>
      </p:pic>
      <p:pic>
        <p:nvPicPr>
          <p:cNvPr id="12" name="Obraz 11" descr="Na ekranie znajduje się 18 grafik przedstawiających wybrane (większość) kategorii tematycznych, na które podzielone są usługi dostępne przez platformę e-Puap. Tutaj - prawo i sądownictwo." title="Prawo i sądownictwo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6633" y="3910617"/>
            <a:ext cx="2563940" cy="676728"/>
          </a:xfrm>
          <a:prstGeom prst="rect">
            <a:avLst/>
          </a:prstGeom>
        </p:spPr>
      </p:pic>
      <p:pic>
        <p:nvPicPr>
          <p:cNvPr id="13" name="Obraz 12" descr="Na ekranie znajduje się 18 grafik przedstawiających wybrane (większość) kategorii tematycznych, na które podzielone są usługi dostępne przez platformę e-Puap. Tutaj - egzekucja." title="Egzekucj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5440" y="3862489"/>
            <a:ext cx="2554408" cy="648133"/>
          </a:xfrm>
          <a:prstGeom prst="rect">
            <a:avLst/>
          </a:prstGeom>
        </p:spPr>
      </p:pic>
      <p:pic>
        <p:nvPicPr>
          <p:cNvPr id="14" name="Obraz 13" descr="Na ekranie znajduje się 18 grafik przedstawiających wybrane (większość) kategorii tematycznych, na które podzielone są usługi dostępne przez platformę e-Puap. Tutaj - motoryzacja i transport." title="Motoryzacja i transport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0588" y="4909085"/>
            <a:ext cx="2563940" cy="695790"/>
          </a:xfrm>
          <a:prstGeom prst="rect">
            <a:avLst/>
          </a:prstGeom>
        </p:spPr>
      </p:pic>
      <p:pic>
        <p:nvPicPr>
          <p:cNvPr id="15" name="Obraz 14" descr="Na ekranie znajduje się 18 grafik przedstawiających wybrane (większość) kategorii tematycznych, na które podzielone są usługi dostępne przez platformę e-Puap. Tutaj - budownictwo i mieszkania." title="Budownictwo i mieszkania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05227" y="4834960"/>
            <a:ext cx="2602065" cy="705322"/>
          </a:xfrm>
          <a:prstGeom prst="rect">
            <a:avLst/>
          </a:prstGeom>
        </p:spPr>
      </p:pic>
      <p:pic>
        <p:nvPicPr>
          <p:cNvPr id="16" name="Obraz 15" descr="Na ekranie znajduje się 18 grafik przedstawiających wybrane (większość) kategorii tematycznych, na które podzielone są usługi dostępne przez platformę e-Puap. Tutaj - rolnictwo." title="Rolnictwo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54034" y="4797826"/>
            <a:ext cx="2525814" cy="724384"/>
          </a:xfrm>
          <a:prstGeom prst="rect">
            <a:avLst/>
          </a:prstGeom>
        </p:spPr>
      </p:pic>
      <p:pic>
        <p:nvPicPr>
          <p:cNvPr id="17" name="Obraz 16" descr="Na ekranie znajduje się 18 grafik przedstawiających wybrane (większość) kategorii tematycznych, na które podzielone są usługi dostępne przez platformę e-Puap. Tutaj - kultura, sport i turystyka." title="Kultura, sport i turystyka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9651" y="5874138"/>
            <a:ext cx="2544877" cy="695790"/>
          </a:xfrm>
          <a:prstGeom prst="rect">
            <a:avLst/>
          </a:prstGeom>
        </p:spPr>
      </p:pic>
      <p:pic>
        <p:nvPicPr>
          <p:cNvPr id="18" name="Obraz 17" descr="Na ekranie znajduje się 18 grafik przedstawiających wybrane (większość) kategorii tematycznych, na które podzielone są usługi dostępne przez platformę e-Puap. Tutaj - infrastruktura." title="Infrastruktura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719603" y="5787897"/>
            <a:ext cx="2487689" cy="733916"/>
          </a:xfrm>
          <a:prstGeom prst="rect">
            <a:avLst/>
          </a:prstGeom>
        </p:spPr>
      </p:pic>
      <p:pic>
        <p:nvPicPr>
          <p:cNvPr id="19" name="Obraz 18" descr="Na ekranie znajduje się 18 grafik przedstawiających wybrane (większość) kategorii tematycznych, na które podzielone są usługi dostępne przez platformę e-Puap. Tutaj - dofinansowanie z funduszy UE." title="Dofinansowanie z UE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06377" y="5809414"/>
            <a:ext cx="2592534" cy="724384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2142699" y="272955"/>
            <a:ext cx="4640238" cy="46402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pl-PL" b="1" dirty="0" smtClean="0"/>
              <a:t>KATALOG SPRAW</a:t>
            </a:r>
          </a:p>
        </p:txBody>
      </p:sp>
      <p:pic>
        <p:nvPicPr>
          <p:cNvPr id="21" name="Obraz 20" descr="Na ekranie znajduje się 18 grafik przedstawiających wybrane (większość) kategorii tematycznych, na które podzielone są usługi dostępne przez platformę e-Puap. Tutaj - bezpieczeństwo narodowe." title="Bezpieczeństwo narodowe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62336" y="2919308"/>
            <a:ext cx="2592534" cy="6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88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err="1" smtClean="0">
                <a:solidFill>
                  <a:srgbClr val="EA5B0C"/>
                </a:solidFill>
              </a:rPr>
              <a:t>PAMIĘtacie</a:t>
            </a:r>
            <a:r>
              <a:rPr lang="pl-PL" dirty="0" smtClean="0">
                <a:solidFill>
                  <a:srgbClr val="EA5B0C"/>
                </a:solidFill>
              </a:rPr>
              <a:t> te postaci z poprzedniego szkolenia? Musicie być zalogowanymi użytkownikami, żeby korzystać z </a:t>
            </a:r>
            <a:r>
              <a:rPr lang="pl-PL" dirty="0" err="1" smtClean="0">
                <a:solidFill>
                  <a:srgbClr val="EA5B0C"/>
                </a:solidFill>
              </a:rPr>
              <a:t>epuapu</a:t>
            </a:r>
            <a:r>
              <a:rPr lang="pl-PL" dirty="0" smtClean="0">
                <a:solidFill>
                  <a:srgbClr val="EA5B0C"/>
                </a:solidFill>
              </a:rPr>
              <a:t>!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9" name="Symbol zastępczy obrazu 8" descr="Grafika przedstawiająca parę - kobietę i mężczyznę." title="Par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6" b="13106"/>
          <a:stretch>
            <a:fillRect/>
          </a:stretch>
        </p:blipFill>
        <p:spPr/>
      </p:pic>
      <p:sp>
        <p:nvSpPr>
          <p:cNvPr id="10" name="pole tekstowe 9"/>
          <p:cNvSpPr txBox="1"/>
          <p:nvPr/>
        </p:nvSpPr>
        <p:spPr>
          <a:xfrm>
            <a:off x="7391400" y="4180114"/>
            <a:ext cx="1750314" cy="2939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1000" dirty="0" err="1"/>
              <a:t>Designed</a:t>
            </a:r>
            <a:r>
              <a:rPr lang="pl-PL" sz="1000" dirty="0"/>
              <a:t> by </a:t>
            </a:r>
            <a:r>
              <a:rPr lang="pl-PL" sz="1000" dirty="0" err="1"/>
              <a:t>ddraw</a:t>
            </a:r>
            <a:r>
              <a:rPr lang="pl-PL" sz="1000" dirty="0"/>
              <a:t> / </a:t>
            </a:r>
            <a:r>
              <a:rPr lang="pl-PL" sz="1000" dirty="0" err="1"/>
              <a:t>Freepik</a:t>
            </a:r>
            <a:endParaRPr lang="pl-PL" sz="1000" dirty="0" smtClean="0"/>
          </a:p>
        </p:txBody>
      </p:sp>
    </p:spTree>
    <p:extLst>
      <p:ext uri="{BB962C8B-B14F-4D97-AF65-F5344CB8AC3E}">
        <p14:creationId xmlns:p14="http://schemas.microsoft.com/office/powerpoint/2010/main" val="2963853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Znajdź właściwą zakładkę</a:t>
            </a:r>
            <a:br>
              <a:rPr lang="pl-PL" dirty="0" smtClean="0">
                <a:solidFill>
                  <a:srgbClr val="EA5B0C"/>
                </a:solidFill>
              </a:rPr>
            </a:br>
            <a:r>
              <a:rPr lang="pl-PL" dirty="0" smtClean="0">
                <a:solidFill>
                  <a:srgbClr val="EA5B0C"/>
                </a:solidFill>
              </a:rPr>
              <a:t>i się zaloguj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4" name="Symbol zastępczy obrazu 3" descr="Zrzut ze strony głównej ze strzałką wskazującą link do zalogowania się na platformie." title="zaloguj się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98" b="749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84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sprawdź, czy na pewno masz potwierdzony profil zaufany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50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Kliknij na strzałkę przy zakładce swojego profilu…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6" name="Symbol zastępczy obrazu 5" descr="Zrzut z ekranu - strona główna po zalogowaniu, strzałka wskazuje zakładkę wejścia w profil użytkownika." title="profil użytkown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3" b="110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3338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I wybierz „moje profile zaufane”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4" name="Symbol zastępczy obrazu 3" descr="Zrzut z ekranu pokazujący rozwinięte menu uzytkownika, widać pozycje: zarządzanie kontem, moje profile zaufane, zarządzanie logowaniem, utwórz profil firmy lub instytucji oraz rejestr zdarzeń." title="menu użytkown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7" b="20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058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Co widzisz?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1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Zrzut z ekranu pokazujący szczegóły profilu zaufanego i potwierdzające, że profil jest potwierdzony. Widoczne są (zamazane dane - pozycje: identyfikator użytkownika, pierwsze imię i drugie imię." title="profil zaufany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2" b="13182"/>
          <a:stretch>
            <a:fillRect/>
          </a:stretch>
        </p:blipFill>
        <p:spPr>
          <a:xfrm>
            <a:off x="512384" y="261214"/>
            <a:ext cx="8166102" cy="2472247"/>
          </a:xfrm>
        </p:spPr>
      </p:pic>
      <p:pic>
        <p:nvPicPr>
          <p:cNvPr id="6" name="Symbol zastępczy obrazu 5" descr="Widok po wejściu w zakładkę profile zaufane. Widoczne komunikaty &quot;Użytkownik nie posiada ważnego profilu zaufanego&quot; oraz &quot;Masz niepotwierdzony wniosek o profil zaufany&quot;." title="brak profilu zaufanego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9" b="25869"/>
          <a:stretch>
            <a:fillRect/>
          </a:stretch>
        </p:blipFill>
        <p:spPr/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To, co na górze? Czy to, co na dole?</a:t>
            </a:r>
            <a:endParaRPr lang="pl-PL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6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</a:t>
            </a:r>
            <a:r>
              <a:rPr lang="pl-PL" dirty="0"/>
              <a:t>2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Wypróbuj usługę</a:t>
            </a:r>
            <a:br>
              <a:rPr lang="pl-PL" dirty="0" smtClean="0"/>
            </a:br>
            <a:r>
              <a:rPr lang="pl-PL" dirty="0" smtClean="0"/>
              <a:t>– spis wyborców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obrazu 7" descr="Grafika przedstawiająca przezroczystą urnę i wpadającą do nich kartę do głosowania z zaznaczoną (wybraną) jedną z dwóch opcji." title="urn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" r="3254"/>
          <a:stretch>
            <a:fillRect/>
          </a:stretch>
        </p:blipFill>
        <p:spPr/>
      </p:pic>
      <p:sp>
        <p:nvSpPr>
          <p:cNvPr id="10" name="Symbol zastępczy zawartości 9"/>
          <p:cNvSpPr>
            <a:spLocks noGrp="1"/>
          </p:cNvSpPr>
          <p:nvPr>
            <p:ph idx="10"/>
          </p:nvPr>
        </p:nvSpPr>
        <p:spPr>
          <a:xfrm>
            <a:off x="5568184" y="1269076"/>
            <a:ext cx="3009759" cy="4539389"/>
          </a:xfrm>
        </p:spPr>
        <p:txBody>
          <a:bodyPr/>
          <a:lstStyle/>
          <a:p>
            <a:pPr marL="0" indent="0">
              <a:buNone/>
            </a:pPr>
            <a:r>
              <a:rPr lang="pl-PL" sz="3200" dirty="0" smtClean="0"/>
              <a:t>Nie zawsze możesz głosować – urlop, sanatorium, wizyta rodzinna…</a:t>
            </a:r>
          </a:p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r>
              <a:rPr lang="pl-PL" sz="3200" dirty="0" smtClean="0">
                <a:solidFill>
                  <a:srgbClr val="EA5B0C"/>
                </a:solidFill>
              </a:rPr>
              <a:t>A może możesz?</a:t>
            </a:r>
            <a:endParaRPr lang="pl-PL" sz="32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86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63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 podstrony S'prawy obywatelskie&quot;. Widać różne rodzaje spraw w tej kategorii, czerwona strzałka wskazuje &quot;dopisanie do spisu wyborców&quot;." title="sprawy obywatelski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27" y="1775744"/>
            <a:ext cx="8337745" cy="330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169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wprowadzającej we wniosek o dopisanie do wpisu wyborców. Znajdują się na nim informacje wstępne, jak okreslenie organu, wymaganych dokumentów itd. Strzałka wskazuje aktywny bloczek z tekstem &quot;załatw sprawę&quot;." title="dopisanie do spisu wyborcó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097"/>
            <a:ext cx="9144000" cy="55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728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ierwszej części wniosku o dopisanie do spisu wyborców. Widać rubryki pozwalające podać miejsce i datę składania wniosku oraz jego przedmiot: dopisanie do spisu w miejscu pobytu stałego lub czasowego, dopisanie wyborcy nigdzie nie zarejestrowanego lub dopisanie żołnierza lub osoby z innych służb." title="wniosek - częś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93" y="1137311"/>
            <a:ext cx="7766014" cy="458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prostokącie trzy gwiazdki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 prostokątnym tle okrąg wyznaczony gwiazdkami)" title="loga - wersja czarno-biała"/>
          <p:cNvPicPr>
            <a:picLocks noGrp="1" noChangeAspect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305028"/>
            <a:ext cx="7963221" cy="899072"/>
          </a:xfrm>
        </p:spPr>
      </p:pic>
    </p:spTree>
    <p:extLst>
      <p:ext uri="{BB962C8B-B14F-4D97-AF65-F5344CB8AC3E}">
        <p14:creationId xmlns:p14="http://schemas.microsoft.com/office/powerpoint/2010/main" val="52191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drugiej części wniosku o dopisanie do spisu wyborców. Widać rubryki pozwalające na wybór gminy, w której osoba chce głosować oraz rodzaj wyborów, w jakich chce brać udział (do parlamentu, prezydenckie, do parlamentu europejskiego, do organów samorządu lokalnego, uzupełniające do senatu)." title="wniosek - 2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2" y="1099196"/>
            <a:ext cx="8413976" cy="465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19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trzeciej części wniosku o dopisanie do spisu wyborców. Widać rubryki pozwalające na określenie danych wnioskodawcy (część jest wypelniona automatycznie), numeru PESEL i daty urodzenia oraz miejsca stałego zamieszkania." title="wniosek - 3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85" y="589402"/>
            <a:ext cx="8299630" cy="567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1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czwartej części wniosku o dopisanie do spisu wyborców. Widać rubrykę pozwalającą na załączenie załączników, które tu jednak nie są wymaga oraz aktywne bloczki: zapisz oraz dalej. Strzałka wskazuje na &quot;dalej&quot;." title="wniosek 4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2" y="1432705"/>
            <a:ext cx="8328216" cy="399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674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kolejnej części wniosku o dopisanie do spisu wyborców. Widać komunikat, że dokument nie został jeszcze zaadresowany oraz dwa przyciski - powrót do edycji oraz podpisz. Poniżej widać całą treść wypełnionego wniosku." title="wniosek 5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88" y="684691"/>
            <a:ext cx="8595024" cy="548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401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I to już finał</a:t>
            </a:r>
            <a:r>
              <a:rPr lang="pl-PL" dirty="0" smtClean="0">
                <a:solidFill>
                  <a:srgbClr val="EA5B0C"/>
                </a:solidFill>
                <a:sym typeface="Wingdings" panose="05000000000000000000" pitchFamily="2" charset="2"/>
              </a:rPr>
              <a:t>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9" name="Symbol zastępczy obrazu 8" descr="Zrzut pokazujący komunikat, który pojawia się po kliknięciu &quot;podpisz&quot;. Wyświetla się opcja podpisania albo certyfikatem kwalifikowanym, albo porfilem zaufanym." title="wniosek - finał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5" b="5375"/>
          <a:stretch>
            <a:fillRect/>
          </a:stretch>
        </p:blipFill>
        <p:spPr/>
      </p:pic>
      <p:pic>
        <p:nvPicPr>
          <p:cNvPr id="12" name="Symbol zastępczy obrazu 11" descr="Ostatni komunikat, zawierający pole do wpisania hasła sms, które przychodzi w momencie wybrania opcji &quot;podpisz profilem zaufanym&quot;." title="wniosek autoryzacja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7" b="7517"/>
          <a:stretch>
            <a:fillRect/>
          </a:stretch>
        </p:blipFill>
        <p:spPr>
          <a:xfrm>
            <a:off x="571689" y="4103518"/>
            <a:ext cx="7947741" cy="2406139"/>
          </a:xfrm>
        </p:spPr>
      </p:pic>
    </p:spTree>
    <p:extLst>
      <p:ext uri="{BB962C8B-B14F-4D97-AF65-F5344CB8AC3E}">
        <p14:creationId xmlns:p14="http://schemas.microsoft.com/office/powerpoint/2010/main" val="30161737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Teraz wasza kolej!</a:t>
            </a:r>
            <a:br>
              <a:rPr lang="pl-PL" dirty="0" smtClean="0"/>
            </a:br>
            <a:r>
              <a:rPr lang="pl-PL" dirty="0" smtClean="0"/>
              <a:t>zadanie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50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dirty="0" smtClean="0"/>
              <a:t>Zadanie</a:t>
            </a:r>
            <a:br>
              <a:rPr lang="pl-PL" dirty="0" smtClean="0"/>
            </a:br>
            <a:r>
              <a:rPr lang="pl-PL" dirty="0" smtClean="0"/>
              <a:t>– dopisanie do spisu wyborców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4025" indent="-454025"/>
            <a:r>
              <a:rPr lang="pl-PL" sz="2800" dirty="0" smtClean="0"/>
              <a:t>wejdź na stronę epuap.gov.pl</a:t>
            </a:r>
          </a:p>
          <a:p>
            <a:pPr marL="454025" indent="-454025"/>
            <a:r>
              <a:rPr lang="pl-PL" sz="2800" dirty="0" smtClean="0"/>
              <a:t>zaloguj się</a:t>
            </a:r>
          </a:p>
          <a:p>
            <a:pPr marL="454025" indent="-454025"/>
            <a:r>
              <a:rPr lang="pl-PL" sz="2800" dirty="0" smtClean="0"/>
              <a:t>„dopisz się” do spisu wyborców w innej gminie wg instrukcji</a:t>
            </a:r>
          </a:p>
          <a:p>
            <a:pPr marL="454025" indent="-454025"/>
            <a:r>
              <a:rPr lang="pl-PL" sz="2800" dirty="0" smtClean="0"/>
              <a:t>zatrzymaj się na etapie autoryzacji </a:t>
            </a:r>
            <a:r>
              <a:rPr lang="pl-PL" sz="2800" dirty="0" err="1" smtClean="0"/>
              <a:t>SMSem</a:t>
            </a:r>
            <a:r>
              <a:rPr lang="pl-PL" sz="2800" dirty="0" smtClean="0"/>
              <a:t> – chyba, że chcesz naprawdę chcesz sprawdzić, jak to działa</a:t>
            </a:r>
            <a:r>
              <a:rPr lang="pl-PL" sz="2800" dirty="0" smtClean="0">
                <a:sym typeface="Wingdings" panose="05000000000000000000" pitchFamily="2" charset="2"/>
              </a:rPr>
              <a:t>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363873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39184" y="1269076"/>
            <a:ext cx="7412930" cy="4539390"/>
          </a:xfrm>
        </p:spPr>
        <p:txBody>
          <a:bodyPr/>
          <a:lstStyle/>
          <a:p>
            <a:r>
              <a:rPr lang="pl-PL" sz="5800" dirty="0" smtClean="0"/>
              <a:t>Część 3 </a:t>
            </a:r>
            <a:br>
              <a:rPr lang="pl-PL" sz="5800" dirty="0" smtClean="0"/>
            </a:br>
            <a:r>
              <a:rPr lang="pl-PL" sz="5800" dirty="0" smtClean="0"/>
              <a:t>Wypróbuj usługę</a:t>
            </a:r>
            <a:br>
              <a:rPr lang="pl-PL" sz="5800" dirty="0" smtClean="0"/>
            </a:br>
            <a:r>
              <a:rPr lang="pl-PL" sz="5800" dirty="0" smtClean="0"/>
              <a:t>– zbiórka publiczna</a:t>
            </a:r>
            <a:endParaRPr lang="pl-PL" sz="5800" dirty="0"/>
          </a:p>
        </p:txBody>
      </p:sp>
    </p:spTree>
    <p:extLst>
      <p:ext uri="{BB962C8B-B14F-4D97-AF65-F5344CB8AC3E}">
        <p14:creationId xmlns:p14="http://schemas.microsoft.com/office/powerpoint/2010/main" val="21977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djęcie pokazujące starą, pordzewiałą puszką z wyciętym otworem na wrzucanie monet." title="puszk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656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Zbiórki publiczne w </a:t>
            </a:r>
            <a:r>
              <a:rPr lang="pl-PL" dirty="0" err="1" smtClean="0"/>
              <a:t>polsce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2084833"/>
            <a:ext cx="7538693" cy="4149712"/>
          </a:xfrm>
        </p:spPr>
        <p:txBody>
          <a:bodyPr/>
          <a:lstStyle/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w ciągu 12 miesięcy, między 1 lipca 2016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a 30 czerwca 2017, zebrano ponad 102 miliony złotych w ramach zbiórek publicznych,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większość zbiórek dotyczyła pomocy osobom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z niepełnosprawnościami, ochrony zdrowia, promocji i organizacji wolontariatu oraz promocji Polski poza granicami,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71% zbiórek organizowały organizacje pozarządowe, 29% - komitety społeczne.</a:t>
            </a:r>
            <a:endParaRPr lang="pl-PL" sz="2400" dirty="0">
              <a:ea typeface="Segoe UI" panose="020B0502040204020203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469579" y="6578931"/>
            <a:ext cx="1674421" cy="13062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1200" dirty="0" smtClean="0"/>
              <a:t>Źródło: zbiorki.gov.pl</a:t>
            </a:r>
          </a:p>
        </p:txBody>
      </p:sp>
    </p:spTree>
    <p:extLst>
      <p:ext uri="{BB962C8B-B14F-4D97-AF65-F5344CB8AC3E}">
        <p14:creationId xmlns:p14="http://schemas.microsoft.com/office/powerpoint/2010/main" val="133628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80293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0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zadanie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62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389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ekranu pokazujący usługi w kategorii sprawy obywatelskie i strzałka czerwona wskazując ausługi &quot;Zbiórka publiczna&quot;." title="wybór usług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717"/>
            <a:ext cx="9144000" cy="316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15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kolejnego etapu załatwiania sprawy, fragment ekranu, na którym widać puste pole wyszukiwarki (urzędów) i link z tekstem: &quot;Pokaż wszystkie urzędy lub instytucje udostępniające tę usługę.&quot; Strzałka pokazuje, żeby to kliknąć." title="wybór instytucj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9241"/>
            <a:ext cx="9144000" cy="181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933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efekt kliknięcia z poprzedniego ekranu - jedną instytucję, Ministerstwo Cyfryzacji. Strzałka wskazuje link &quot;Wybierz&quot;." title="ministerstw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2" y="2252187"/>
            <a:ext cx="8004235" cy="235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4913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fragment kolejnego kroku - opis usługi oraz bloczek &quot;załatw sprawę&quot;. Strzałka wskazuje, że należy go kliknąć." title="załatw sprawę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7715"/>
            <a:ext cx="9144000" cy="212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547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e kolejny krok, tym razem możliwość wyboru jednej z trzech usług związanych ze zbiórkami publicznymi. Strzałka wskazuje &quot;Zgłoszenie zbiórki publicznej&quot; i link &quot;Przejdź do formularza&quot;. pozostałe opcje to &quot;sprawozdanie z przeprowadzonej zbiórki&quot; oraz &quot;sprawozdanie ze sposobu rozdysponowania ofiar&quot;." title="wybór formularz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59" y="2184930"/>
            <a:ext cx="8796010" cy="25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690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 ekranu pokazujący fragment wniosku online zgłaszajacego zbiórkę." title="edycja wniosku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0" y="1206712"/>
            <a:ext cx="9097950" cy="442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079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początek gotowego zgłoszenia zbiórki oraz - zaznaczone ramkami - bloczki kierujące do wysłania zgłoszenia w dwóch wariantach - &quot;podpisz&quot; lub &quot;wyślij bez podpisu&quot;." title="koniec prac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3" y="675162"/>
            <a:ext cx="8604553" cy="550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357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3 </a:t>
            </a:r>
            <a:br>
              <a:rPr lang="pl-PL" dirty="0" smtClean="0"/>
            </a:br>
            <a:r>
              <a:rPr lang="pl-PL" dirty="0" smtClean="0"/>
              <a:t>Wypróbuj usługę</a:t>
            </a:r>
            <a:br>
              <a:rPr lang="pl-PL" dirty="0" smtClean="0"/>
            </a:br>
            <a:r>
              <a:rPr lang="pl-PL" dirty="0" smtClean="0"/>
              <a:t>– pismo ogólne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21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Poznajmy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13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369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podstrony sprawy obywatelskie z zaznaczonymi dwiema opcjami, równoważnymi: pismo ogólne do podmiotu publicznego oraz pismo ogólne do urzędu." title="spis usłu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88" y="1451240"/>
            <a:ext cx="9197776" cy="3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18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e strony wskazujący bloczek do kliknięcia &quot;załatw sprawę&quot;, który prowadzi do edycj pisma." title="załatw sprawę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2457"/>
            <a:ext cx="9144000" cy="377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KIEDY MOŻNA TAKIE pisma składać?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2084833"/>
            <a:ext cx="8066811" cy="4149712"/>
          </a:xfrm>
        </p:spPr>
        <p:txBody>
          <a:bodyPr/>
          <a:lstStyle/>
          <a:p>
            <a:pPr marL="449263" indent="-449263"/>
            <a:r>
              <a:rPr lang="pl-PL" sz="2800" dirty="0" smtClean="0"/>
              <a:t>jeśli w przepisach nie został określony organ, który ma za zadanie przygotować wzór pisma,</a:t>
            </a:r>
          </a:p>
          <a:p>
            <a:pPr marL="449263" indent="-449263"/>
            <a:r>
              <a:rPr lang="pl-PL" sz="2800" dirty="0" smtClean="0"/>
              <a:t>jeśli organ, do którego kierowane jest pismo, nie określił wzoru pisma, z którego należy korzystać w danej sprawie,</a:t>
            </a:r>
          </a:p>
          <a:p>
            <a:pPr marL="449263" indent="-449263"/>
            <a:r>
              <a:rPr lang="pl-PL" sz="2800" dirty="0" smtClean="0"/>
              <a:t>o ile z przepisów prawa nie wynika jednoznacznie, że jedynym skutecznym sposobem złożenia pisma jest forma papierowa</a:t>
            </a:r>
            <a:endParaRPr lang="pl-PL" sz="28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NIE MA LISTY TAKICH PISM,</a:t>
            </a:r>
            <a:br>
              <a:rPr lang="pl-PL" dirty="0" smtClean="0"/>
            </a:br>
            <a:r>
              <a:rPr lang="pl-PL" dirty="0" smtClean="0"/>
              <a:t>TRZEBA SPRAWDZAĆ…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479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Zrzut ze strony edycji wniosku. Widać (zamazana na zrzucie) dane wnioskodawcy oraz wyszukiwarkę instytucji - wraz z rozwniętą listą pierwszych instytucji na hasło &quot;siedlce&quot;." title="pismo - edycj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13" y="606823"/>
            <a:ext cx="8542373" cy="594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0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dglądu wniosku z opcją &quot;podpisz&quot; oraz &quot;powrót do edycji&quot;" title="pismo ogólne - podpi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99" y="16768"/>
            <a:ext cx="8749802" cy="68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9012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Zadanie na koniec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543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Pytania?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031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170" y="828587"/>
            <a:ext cx="6623043" cy="1143000"/>
          </a:xfrm>
        </p:spPr>
        <p:txBody>
          <a:bodyPr>
            <a:normAutofit/>
          </a:bodyPr>
          <a:lstStyle/>
          <a:p>
            <a:pPr algn="l"/>
            <a:r>
              <a:rPr lang="pl-PL" sz="6600" cap="none" dirty="0" smtClean="0">
                <a:solidFill>
                  <a:srgbClr val="FF66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Warto zajrze</a:t>
            </a:r>
            <a:r>
              <a:rPr lang="pl-PL" sz="6600" cap="none" dirty="0">
                <a:solidFill>
                  <a:srgbClr val="FF66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0422" y="2170683"/>
            <a:ext cx="7203684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>
              <a:ea typeface="Segoe UI" panose="020B0502040204020203" pitchFamily="34" charset="0"/>
            </a:endParaRP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2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2"/>
              </a:rPr>
              <a:t>://</a:t>
            </a:r>
            <a:r>
              <a:rPr lang="pl-PL" dirty="0" smtClean="0">
                <a:ea typeface="Segoe UI" panose="020B0502040204020203" pitchFamily="34" charset="0"/>
                <a:hlinkClick r:id="rId2"/>
              </a:rPr>
              <a:t>epuap.gov.pl/wps/myportal/strefa-klienta/pomoc</a:t>
            </a:r>
            <a:r>
              <a:rPr lang="pl-PL" dirty="0" smtClean="0">
                <a:ea typeface="Segoe UI" panose="020B0502040204020203" pitchFamily="34" charset="0"/>
              </a:rPr>
              <a:t> – strona „pomocy” platformy e-PUAP </a:t>
            </a: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3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3"/>
              </a:rPr>
              <a:t>://obywatel.gov.pl</a:t>
            </a:r>
            <a:r>
              <a:rPr lang="pl-PL" dirty="0" smtClean="0">
                <a:ea typeface="Segoe UI" panose="020B0502040204020203" pitchFamily="34" charset="0"/>
                <a:hlinkClick r:id="rId3"/>
              </a:rPr>
              <a:t>/</a:t>
            </a:r>
            <a:r>
              <a:rPr lang="pl-PL" dirty="0" smtClean="0">
                <a:ea typeface="Segoe UI" panose="020B0502040204020203" pitchFamily="34" charset="0"/>
              </a:rPr>
              <a:t> – serwis Obywatel.gov.pl: dostęp do usług i instrukcje</a:t>
            </a: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4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4"/>
              </a:rPr>
              <a:t>://</a:t>
            </a:r>
            <a:r>
              <a:rPr lang="pl-PL" dirty="0" smtClean="0">
                <a:ea typeface="Segoe UI" panose="020B0502040204020203" pitchFamily="34" charset="0"/>
                <a:hlinkClick r:id="rId4"/>
              </a:rPr>
              <a:t>www.youtube.com/channel/UCDDeiw-RUfbe_aW12lI12eQ/feed</a:t>
            </a:r>
            <a:r>
              <a:rPr lang="pl-PL" dirty="0" smtClean="0">
                <a:ea typeface="Segoe UI" panose="020B0502040204020203" pitchFamily="34" charset="0"/>
              </a:rPr>
              <a:t> - kanał w serwisie YouTube prowadzony przez Ministerstwo Cyfryzacji,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z wieloma filmami również dotyczącymi platformy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e-PUAP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250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www.e-mocni.org.pl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9509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</a:rPr>
              <a:t>Platforma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e-PUAP: szybkie przypomnienie</a:t>
            </a:r>
          </a:p>
        </p:txBody>
      </p:sp>
      <p:sp>
        <p:nvSpPr>
          <p:cNvPr id="10" name="Symbol zastępczy tekstu 9"/>
          <p:cNvSpPr>
            <a:spLocks noGrp="1"/>
          </p:cNvSpPr>
          <p:nvPr>
            <p:ph type="body" idx="10"/>
          </p:nvPr>
        </p:nvSpPr>
        <p:spPr/>
        <p:txBody>
          <a:bodyPr vert="horz" lIns="91440" tIns="45720" rIns="91440" bIns="45720" rtlCol="0" anchor="b">
            <a:normAutofit lnSpcReduction="10000"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zgłoszenie zbiórki publicznej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1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dopisanie do listy wyborców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2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wysyłka pisma do urzędu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l-PL" dirty="0" smtClean="0"/>
              <a:t>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0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</a:t>
            </a:r>
            <a:r>
              <a:rPr lang="pl-PL" dirty="0"/>
              <a:t>1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platforma e-</a:t>
            </a:r>
            <a:r>
              <a:rPr lang="pl-PL" dirty="0" err="1" smtClean="0"/>
              <a:t>puap</a:t>
            </a:r>
            <a:r>
              <a:rPr lang="pl-PL" dirty="0" smtClean="0"/>
              <a:t>: szybkie przypomnienie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29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194907" y="684497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E-</a:t>
            </a:r>
            <a:r>
              <a:rPr lang="pl-PL" dirty="0" err="1" smtClean="0"/>
              <a:t>puap</a:t>
            </a:r>
            <a:r>
              <a:rPr lang="pl-PL" dirty="0" smtClean="0"/>
              <a:t>,</a:t>
            </a:r>
            <a:br>
              <a:rPr lang="pl-PL" dirty="0" smtClean="0"/>
            </a:br>
            <a:r>
              <a:rPr lang="pl-PL" sz="3200" dirty="0" smtClean="0"/>
              <a:t>czyli:</a:t>
            </a:r>
            <a:br>
              <a:rPr lang="pl-PL" sz="3200" dirty="0" smtClean="0"/>
            </a:b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Ogólnopolska platforma służąca do komunikacji obywateli</a:t>
            </a:r>
            <a:br>
              <a:rPr lang="pl-PL" sz="3200" dirty="0" smtClean="0"/>
            </a:br>
            <a:r>
              <a:rPr lang="pl-PL" sz="3200" dirty="0" smtClean="0"/>
              <a:t>i przedsiębiorców z jednostkami administracji publicznej.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9141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2564</TotalTime>
  <Words>410</Words>
  <Application>Microsoft Office PowerPoint</Application>
  <PresentationFormat>Pokaz na ekranie (4:3)</PresentationFormat>
  <Paragraphs>87</Paragraphs>
  <Slides>60</Slides>
  <Notes>12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60</vt:i4>
      </vt:variant>
    </vt:vector>
  </HeadingPairs>
  <TitlesOfParts>
    <vt:vector size="69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oszczędność i wygoda  – platforma e-puap dla zaufanych</vt:lpstr>
      <vt:lpstr>Prezentacja programu PowerPoint</vt:lpstr>
      <vt:lpstr>Prezentacja programu PowerPoint</vt:lpstr>
      <vt:lpstr>Prezentacja programu PowerPoint</vt:lpstr>
      <vt:lpstr>Poznajmy się</vt:lpstr>
      <vt:lpstr>Program szkolenia</vt:lpstr>
      <vt:lpstr>1</vt:lpstr>
      <vt:lpstr>Część 1  platforma e-puap: szybkie przypomnienie</vt:lpstr>
      <vt:lpstr>E-puap, czyli:  Ogólnopolska platforma służąca do komunikacji obywateli i przedsiębiorców z jednostkami administracji publicznej.</vt:lpstr>
      <vt:lpstr>Podstawowe usługi na platformie</vt:lpstr>
      <vt:lpstr>Co można załatwić?</vt:lpstr>
      <vt:lpstr>WCHODZIMY!  WWW.EPUAP.GOV.PL</vt:lpstr>
      <vt:lpstr>Prezentacja programu PowerPoint</vt:lpstr>
      <vt:lpstr>Prezentacja programu PowerPoint</vt:lpstr>
      <vt:lpstr>Prezentacja programu PowerPoint</vt:lpstr>
      <vt:lpstr>Prezentacja programu PowerPoint</vt:lpstr>
      <vt:lpstr>PAMIĘtacie te postaci z poprzedniego szkolenia? Musicie być zalogowanymi użytkownikami, żeby korzystać z epuapu!</vt:lpstr>
      <vt:lpstr>Znajdź właściwą zakładkę i się zaloguj</vt:lpstr>
      <vt:lpstr>sprawdź, czy na pewno masz potwierdzony profil zaufany</vt:lpstr>
      <vt:lpstr>Kliknij na strzałkę przy zakładce swojego profilu…</vt:lpstr>
      <vt:lpstr>I wybierz „moje profile zaufane”</vt:lpstr>
      <vt:lpstr>Co widzisz?</vt:lpstr>
      <vt:lpstr>To, co na górze? Czy to, co na dole?</vt:lpstr>
      <vt:lpstr>Część 2  Wypróbuj usługę – spis wyborców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I to już finał</vt:lpstr>
      <vt:lpstr>Teraz wasza kolej! zadanie</vt:lpstr>
      <vt:lpstr>Zadanie – dopisanie do spisu wyborców</vt:lpstr>
      <vt:lpstr>Część 3  Wypróbuj usługę – zbiórka publiczna</vt:lpstr>
      <vt:lpstr>Prezentacja programu PowerPoint</vt:lpstr>
      <vt:lpstr>Zbiórki publiczne w polsce</vt:lpstr>
      <vt:lpstr>zadanie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Część 3  Wypróbuj usługę – pismo ogólne</vt:lpstr>
      <vt:lpstr>Prezentacja programu PowerPoint</vt:lpstr>
      <vt:lpstr>Prezentacja programu PowerPoint</vt:lpstr>
      <vt:lpstr>Prezentacja programu PowerPoint</vt:lpstr>
      <vt:lpstr>KIEDY MOŻNA TAKIE pisma składać?</vt:lpstr>
      <vt:lpstr>NIE MA LISTY TAKICH PISM, TRZEBA SPRAWDZAĆ…</vt:lpstr>
      <vt:lpstr>Prezentacja programu PowerPoint</vt:lpstr>
      <vt:lpstr>Prezentacja programu PowerPoint</vt:lpstr>
      <vt:lpstr>Zadanie na koniec</vt:lpstr>
      <vt:lpstr>Pytania?</vt:lpstr>
      <vt:lpstr>Warto zajrzeć</vt:lpstr>
      <vt:lpstr>www.e-mocni.org.pl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Katarzyna KM. Morawska</cp:lastModifiedBy>
  <cp:revision>235</cp:revision>
  <dcterms:created xsi:type="dcterms:W3CDTF">2016-08-25T12:18:52Z</dcterms:created>
  <dcterms:modified xsi:type="dcterms:W3CDTF">2019-06-23T16:46:43Z</dcterms:modified>
</cp:coreProperties>
</file>