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2" r:id="rId1"/>
  </p:sldMasterIdLst>
  <p:notesMasterIdLst>
    <p:notesMasterId r:id="rId62"/>
  </p:notesMasterIdLst>
  <p:sldIdLst>
    <p:sldId id="319" r:id="rId2"/>
    <p:sldId id="561" r:id="rId3"/>
    <p:sldId id="562" r:id="rId4"/>
    <p:sldId id="563" r:id="rId5"/>
    <p:sldId id="446" r:id="rId6"/>
    <p:sldId id="436" r:id="rId7"/>
    <p:sldId id="437" r:id="rId8"/>
    <p:sldId id="570" r:id="rId9"/>
    <p:sldId id="515" r:id="rId10"/>
    <p:sldId id="514" r:id="rId11"/>
    <p:sldId id="565" r:id="rId12"/>
    <p:sldId id="566" r:id="rId13"/>
    <p:sldId id="564" r:id="rId14"/>
    <p:sldId id="527" r:id="rId15"/>
    <p:sldId id="524" r:id="rId16"/>
    <p:sldId id="526" r:id="rId17"/>
    <p:sldId id="536" r:id="rId18"/>
    <p:sldId id="540" r:id="rId19"/>
    <p:sldId id="567" r:id="rId20"/>
    <p:sldId id="542" r:id="rId21"/>
    <p:sldId id="543" r:id="rId22"/>
    <p:sldId id="568" r:id="rId23"/>
    <p:sldId id="569" r:id="rId24"/>
    <p:sldId id="571" r:id="rId25"/>
    <p:sldId id="572" r:id="rId26"/>
    <p:sldId id="573" r:id="rId27"/>
    <p:sldId id="574" r:id="rId28"/>
    <p:sldId id="581" r:id="rId29"/>
    <p:sldId id="575" r:id="rId30"/>
    <p:sldId id="576" r:id="rId31"/>
    <p:sldId id="577" r:id="rId32"/>
    <p:sldId id="578" r:id="rId33"/>
    <p:sldId id="579" r:id="rId34"/>
    <p:sldId id="580" r:id="rId35"/>
    <p:sldId id="555" r:id="rId36"/>
    <p:sldId id="583" r:id="rId37"/>
    <p:sldId id="584" r:id="rId38"/>
    <p:sldId id="605" r:id="rId39"/>
    <p:sldId id="603" r:id="rId40"/>
    <p:sldId id="606" r:id="rId41"/>
    <p:sldId id="596" r:id="rId42"/>
    <p:sldId id="595" r:id="rId43"/>
    <p:sldId id="597" r:id="rId44"/>
    <p:sldId id="598" r:id="rId45"/>
    <p:sldId id="599" r:id="rId46"/>
    <p:sldId id="600" r:id="rId47"/>
    <p:sldId id="601" r:id="rId48"/>
    <p:sldId id="602" r:id="rId49"/>
    <p:sldId id="594" r:id="rId50"/>
    <p:sldId id="586" r:id="rId51"/>
    <p:sldId id="587" r:id="rId52"/>
    <p:sldId id="591" r:id="rId53"/>
    <p:sldId id="585" r:id="rId54"/>
    <p:sldId id="588" r:id="rId55"/>
    <p:sldId id="590" r:id="rId56"/>
    <p:sldId id="592" r:id="rId57"/>
    <p:sldId id="593" r:id="rId58"/>
    <p:sldId id="582" r:id="rId59"/>
    <p:sldId id="462" r:id="rId60"/>
    <p:sldId id="410" r:id="rId6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5B0C"/>
    <a:srgbClr val="FF6600"/>
    <a:srgbClr val="F16623"/>
    <a:srgbClr val="474233"/>
    <a:srgbClr val="414141"/>
    <a:srgbClr val="FF3300"/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2" autoAdjust="0"/>
    <p:restoredTop sz="94316" autoAdjust="0"/>
  </p:normalViewPr>
  <p:slideViewPr>
    <p:cSldViewPr snapToGrid="0">
      <p:cViewPr varScale="1">
        <p:scale>
          <a:sx n="103" d="100"/>
          <a:sy n="103" d="100"/>
        </p:scale>
        <p:origin x="22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-257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51DB45-A50D-4455-9D52-6DB3EAA76206}" type="datetimeFigureOut">
              <a:rPr lang="pl-PL" smtClean="0"/>
              <a:t>18.03.2019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DEE5A0-6E59-48C1-88E3-4739583EF4F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65621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Tu dojdą jeszcze </a:t>
            </a:r>
            <a:r>
              <a:rPr lang="pl-PL" dirty="0" err="1" smtClean="0"/>
              <a:t>loga</a:t>
            </a:r>
            <a:r>
              <a:rPr lang="pl-PL" dirty="0" smtClean="0"/>
              <a:t> i tytuł</a:t>
            </a:r>
            <a:r>
              <a:rPr lang="pl-PL" baseline="0" dirty="0" smtClean="0"/>
              <a:t> projektu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E5A0-6E59-48C1-88E3-4739583EF4FE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826257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E5A0-6E59-48C1-88E3-4739583EF4FE}" type="slidenum">
              <a:rPr lang="pl-PL" smtClean="0"/>
              <a:t>57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874945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E5A0-6E59-48C1-88E3-4739583EF4FE}" type="slidenum">
              <a:rPr lang="pl-PL" smtClean="0"/>
              <a:t>58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22377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err="1" smtClean="0"/>
              <a:t>Loga</a:t>
            </a:r>
            <a:r>
              <a:rPr lang="pl-PL" baseline="0" dirty="0" smtClean="0"/>
              <a:t> partnerów projektu: Fundacja Aktywizacja, Fundacja Rozwoju Społeczeństwa Informacyjnego, Fundacja Instytut Rozwoju Regionalnego, Polski Związek Głuchych Oddział Łódzki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E5A0-6E59-48C1-88E3-4739583EF4FE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611573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E5A0-6E59-48C1-88E3-4739583EF4FE}" type="slidenum">
              <a:rPr lang="pl-PL" smtClean="0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977137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E5A0-6E59-48C1-88E3-4739583EF4FE}" type="slidenum">
              <a:rPr lang="pl-PL" smtClean="0"/>
              <a:t>14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870956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E5A0-6E59-48C1-88E3-4739583EF4FE}" type="slidenum">
              <a:rPr lang="pl-PL" smtClean="0"/>
              <a:t>35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77316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E5A0-6E59-48C1-88E3-4739583EF4FE}" type="slidenum">
              <a:rPr lang="pl-PL" smtClean="0"/>
              <a:t>40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337747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E5A0-6E59-48C1-88E3-4739583EF4FE}" type="slidenum">
              <a:rPr lang="pl-PL" smtClean="0"/>
              <a:t>53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470436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E5A0-6E59-48C1-88E3-4739583EF4FE}" type="slidenum">
              <a:rPr lang="pl-PL" smtClean="0"/>
              <a:t>54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167612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E5A0-6E59-48C1-88E3-4739583EF4FE}" type="slidenum">
              <a:rPr lang="pl-PL" smtClean="0"/>
              <a:t>55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50003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1_SLAJD_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6858001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lipsa 8"/>
          <p:cNvSpPr/>
          <p:nvPr userDrawn="1"/>
        </p:nvSpPr>
        <p:spPr>
          <a:xfrm>
            <a:off x="1478430" y="335430"/>
            <a:ext cx="6187141" cy="618714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44931" y="1197119"/>
            <a:ext cx="5098474" cy="2271590"/>
          </a:xfrm>
        </p:spPr>
        <p:txBody>
          <a:bodyPr anchor="ctr">
            <a:normAutofit/>
          </a:bodyPr>
          <a:lstStyle>
            <a:lvl1pPr algn="ctr">
              <a:defRPr sz="4400" spc="200" baseline="0"/>
            </a:lvl1pPr>
          </a:lstStyle>
          <a:p>
            <a:r>
              <a:rPr lang="pl-PL" dirty="0" smtClean="0"/>
              <a:t>TUTAJ WPISZ TYTUŁ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294966" y="3775028"/>
            <a:ext cx="4560046" cy="2416216"/>
          </a:xfrm>
        </p:spPr>
        <p:txBody>
          <a:bodyPr lIns="91440" rIns="9144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aseline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 algn="ctr">
              <a:buNone/>
              <a:defRPr sz="1600"/>
            </a:lvl2pPr>
            <a:lvl3pPr marL="914377" indent="0" algn="ctr">
              <a:buNone/>
              <a:defRPr sz="16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pl-PL" dirty="0" smtClean="0"/>
              <a:t>TU WPISZ PODTYTUŁ LUB AUTORA (JEŚLI JEST TAKA POTRZEBA)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10" hasCustomPrompt="1"/>
          </p:nvPr>
        </p:nvSpPr>
        <p:spPr>
          <a:xfrm>
            <a:off x="3854393" y="5827669"/>
            <a:ext cx="1479550" cy="350837"/>
          </a:xfrm>
        </p:spPr>
        <p:txBody>
          <a:bodyPr>
            <a:noAutofit/>
          </a:bodyPr>
          <a:lstStyle>
            <a:lvl1pPr algn="ctr">
              <a:defRPr sz="2800">
                <a:latin typeface="+mj-lt"/>
              </a:defRPr>
            </a:lvl1pPr>
          </a:lstStyle>
          <a:p>
            <a:pPr lvl="0"/>
            <a:r>
              <a:rPr lang="pl-PL" dirty="0" smtClean="0"/>
              <a:t>07/09/2016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24172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7290054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28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57752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8_BULLE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8095" y="585216"/>
            <a:ext cx="7439337" cy="1499616"/>
          </a:xfrm>
        </p:spPr>
        <p:txBody>
          <a:bodyPr/>
          <a:lstStyle>
            <a:lvl1pPr>
              <a:defRPr baseline="0"/>
            </a:lvl1pPr>
          </a:lstStyle>
          <a:p>
            <a:r>
              <a:rPr lang="pl-PL" dirty="0" err="1" smtClean="0"/>
              <a:t>Bullety</a:t>
            </a:r>
            <a:r>
              <a:rPr lang="pl-PL" dirty="0" smtClean="0"/>
              <a:t> / NA PRZYKŁAD HARMONOGRAM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 hasCustomPrompt="1"/>
          </p:nvPr>
        </p:nvSpPr>
        <p:spPr>
          <a:xfrm>
            <a:off x="768096" y="2084833"/>
            <a:ext cx="7290055" cy="4149712"/>
          </a:xfrm>
        </p:spPr>
        <p:txBody>
          <a:bodyPr>
            <a:noAutofit/>
          </a:bodyPr>
          <a:lstStyle>
            <a:lvl1pPr marL="91440" indent="-91440">
              <a:buClr>
                <a:srgbClr val="FF6600"/>
              </a:buClr>
              <a:buFont typeface="Arial" panose="020B0604020202020204" pitchFamily="34" charset="0"/>
              <a:buChar char="•"/>
              <a:defRPr lang="pl-PL" sz="3200" kern="1200" cap="none" spc="100" baseline="0" dirty="0" smtClean="0">
                <a:solidFill>
                  <a:schemeClr val="tx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pPr lvl="0"/>
            <a:r>
              <a:rPr lang="pl-PL" dirty="0" smtClean="0"/>
              <a:t> </a:t>
            </a:r>
            <a:r>
              <a:rPr lang="pl-PL" dirty="0" err="1" smtClean="0"/>
              <a:t>bullet</a:t>
            </a:r>
            <a:r>
              <a:rPr lang="pl-PL" dirty="0" smtClean="0"/>
              <a:t> 1</a:t>
            </a:r>
          </a:p>
          <a:p>
            <a:pPr lvl="0"/>
            <a:r>
              <a:rPr lang="pl-PL" dirty="0" smtClean="0"/>
              <a:t> </a:t>
            </a:r>
            <a:r>
              <a:rPr lang="pl-PL" dirty="0" err="1" smtClean="0"/>
              <a:t>Bullet</a:t>
            </a:r>
            <a:r>
              <a:rPr lang="pl-PL" dirty="0" smtClean="0"/>
              <a:t> 2</a:t>
            </a:r>
          </a:p>
          <a:p>
            <a:pPr lvl="0"/>
            <a:r>
              <a:rPr lang="pl-PL" dirty="0" smtClean="0"/>
              <a:t> przykład 3</a:t>
            </a:r>
          </a:p>
        </p:txBody>
      </p:sp>
    </p:spTree>
    <p:extLst>
      <p:ext uri="{BB962C8B-B14F-4D97-AF65-F5344CB8AC3E}">
        <p14:creationId xmlns:p14="http://schemas.microsoft.com/office/powerpoint/2010/main" val="36204741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PIS TREŚCI 1 2 3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a 1"/>
          <p:cNvSpPr/>
          <p:nvPr userDrawn="1"/>
        </p:nvSpPr>
        <p:spPr>
          <a:xfrm>
            <a:off x="1300825" y="324499"/>
            <a:ext cx="903318" cy="903318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2414734" y="324499"/>
            <a:ext cx="5788438" cy="1068742"/>
          </a:xfrm>
        </p:spPr>
        <p:txBody>
          <a:bodyPr anchor="t">
            <a:normAutofit/>
          </a:bodyPr>
          <a:lstStyle>
            <a:lvl1pPr algn="l">
              <a:defRPr sz="3600" b="0" spc="200" baseline="0"/>
            </a:lvl1pPr>
          </a:lstStyle>
          <a:p>
            <a:r>
              <a:rPr lang="pl-PL" dirty="0" smtClean="0"/>
              <a:t>Tu wpisz </a:t>
            </a:r>
            <a:br>
              <a:rPr lang="pl-PL" dirty="0" smtClean="0"/>
            </a:br>
            <a:r>
              <a:rPr lang="pl-PL" dirty="0" smtClean="0"/>
              <a:t>treść</a:t>
            </a:r>
            <a:endParaRPr lang="en-US" dirty="0"/>
          </a:p>
        </p:txBody>
      </p:sp>
      <p:sp>
        <p:nvSpPr>
          <p:cNvPr id="9" name="Title 1"/>
          <p:cNvSpPr txBox="1">
            <a:spLocks/>
          </p:cNvSpPr>
          <p:nvPr userDrawn="1"/>
        </p:nvSpPr>
        <p:spPr>
          <a:xfrm>
            <a:off x="1542677" y="364343"/>
            <a:ext cx="692726" cy="9033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3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6000" kern="1200" cap="all" spc="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 smtClean="0">
                <a:solidFill>
                  <a:schemeClr val="bg1"/>
                </a:solidFill>
              </a:rPr>
              <a:t>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 hasCustomPrompt="1"/>
          </p:nvPr>
        </p:nvSpPr>
        <p:spPr>
          <a:xfrm>
            <a:off x="2414734" y="2014815"/>
            <a:ext cx="5788438" cy="1148907"/>
          </a:xfrm>
        </p:spPr>
        <p:txBody>
          <a:bodyPr>
            <a:normAutofit/>
          </a:bodyPr>
          <a:lstStyle>
            <a:lvl1pPr>
              <a:defRPr lang="pl-PL" sz="3600" b="0" kern="1200" cap="all" spc="200" baseline="0" dirty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Tu wpisz </a:t>
            </a:r>
            <a:br>
              <a:rPr lang="pl-PL" dirty="0" smtClean="0"/>
            </a:br>
            <a:r>
              <a:rPr lang="pl-PL" dirty="0" smtClean="0"/>
              <a:t>treść</a:t>
            </a:r>
            <a:endParaRPr lang="pl-PL" dirty="0"/>
          </a:p>
        </p:txBody>
      </p:sp>
      <p:sp>
        <p:nvSpPr>
          <p:cNvPr id="13" name="Symbol zastępczy tekstu 2"/>
          <p:cNvSpPr>
            <a:spLocks noGrp="1"/>
          </p:cNvSpPr>
          <p:nvPr>
            <p:ph type="body" sz="quarter" idx="11" hasCustomPrompt="1"/>
          </p:nvPr>
        </p:nvSpPr>
        <p:spPr>
          <a:xfrm>
            <a:off x="2414734" y="3655551"/>
            <a:ext cx="5788438" cy="903318"/>
          </a:xfrm>
        </p:spPr>
        <p:txBody>
          <a:bodyPr>
            <a:normAutofit/>
          </a:bodyPr>
          <a:lstStyle>
            <a:lvl1pPr>
              <a:defRPr lang="pl-PL" sz="3600" b="0" kern="1200" cap="all" spc="200" baseline="0" dirty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Tu wpisz </a:t>
            </a:r>
            <a:br>
              <a:rPr lang="pl-PL" dirty="0" smtClean="0"/>
            </a:br>
            <a:r>
              <a:rPr lang="pl-PL" dirty="0" smtClean="0"/>
              <a:t>treść</a:t>
            </a:r>
            <a:endParaRPr lang="pl-PL" dirty="0"/>
          </a:p>
        </p:txBody>
      </p:sp>
      <p:sp>
        <p:nvSpPr>
          <p:cNvPr id="12" name="Elipsa 11"/>
          <p:cNvSpPr/>
          <p:nvPr userDrawn="1"/>
        </p:nvSpPr>
        <p:spPr>
          <a:xfrm>
            <a:off x="1300825" y="2014815"/>
            <a:ext cx="903318" cy="903318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Title 1"/>
          <p:cNvSpPr txBox="1">
            <a:spLocks/>
          </p:cNvSpPr>
          <p:nvPr userDrawn="1"/>
        </p:nvSpPr>
        <p:spPr>
          <a:xfrm>
            <a:off x="1542677" y="2099562"/>
            <a:ext cx="692726" cy="9033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3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6000" kern="1200" cap="all" spc="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 smtClean="0">
                <a:solidFill>
                  <a:schemeClr val="bg1"/>
                </a:solidFill>
              </a:rPr>
              <a:t>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Elipsa 14"/>
          <p:cNvSpPr/>
          <p:nvPr userDrawn="1"/>
        </p:nvSpPr>
        <p:spPr>
          <a:xfrm>
            <a:off x="1300825" y="3655551"/>
            <a:ext cx="903318" cy="903318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Title 1"/>
          <p:cNvSpPr txBox="1">
            <a:spLocks/>
          </p:cNvSpPr>
          <p:nvPr userDrawn="1"/>
        </p:nvSpPr>
        <p:spPr>
          <a:xfrm>
            <a:off x="1542677" y="3705131"/>
            <a:ext cx="692726" cy="9033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3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6000" kern="1200" cap="all" spc="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 smtClean="0">
                <a:solidFill>
                  <a:schemeClr val="bg1"/>
                </a:solidFill>
              </a:rPr>
              <a:t>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Elipsa 10"/>
          <p:cNvSpPr/>
          <p:nvPr userDrawn="1"/>
        </p:nvSpPr>
        <p:spPr>
          <a:xfrm>
            <a:off x="1300825" y="5308701"/>
            <a:ext cx="903318" cy="903318"/>
          </a:xfrm>
          <a:prstGeom prst="ellipse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7" name="Symbol zastępczy tekstu 2"/>
          <p:cNvSpPr>
            <a:spLocks noGrp="1"/>
          </p:cNvSpPr>
          <p:nvPr>
            <p:ph type="body" sz="quarter" idx="12" hasCustomPrompt="1"/>
          </p:nvPr>
        </p:nvSpPr>
        <p:spPr>
          <a:xfrm>
            <a:off x="2414734" y="5308701"/>
            <a:ext cx="5788438" cy="903318"/>
          </a:xfrm>
        </p:spPr>
        <p:txBody>
          <a:bodyPr>
            <a:normAutofit/>
          </a:bodyPr>
          <a:lstStyle>
            <a:lvl1pPr>
              <a:defRPr lang="pl-PL" sz="3600" b="0" kern="1200" cap="all" spc="200" baseline="0" dirty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Tu wpisz </a:t>
            </a:r>
            <a:br>
              <a:rPr lang="pl-PL" dirty="0" smtClean="0"/>
            </a:br>
            <a:r>
              <a:rPr lang="pl-PL" dirty="0" smtClean="0"/>
              <a:t>treść</a:t>
            </a:r>
            <a:endParaRPr lang="pl-PL" dirty="0"/>
          </a:p>
        </p:txBody>
      </p:sp>
      <p:sp>
        <p:nvSpPr>
          <p:cNvPr id="18" name="Title 1"/>
          <p:cNvSpPr txBox="1">
            <a:spLocks/>
          </p:cNvSpPr>
          <p:nvPr userDrawn="1"/>
        </p:nvSpPr>
        <p:spPr>
          <a:xfrm>
            <a:off x="1511417" y="5430614"/>
            <a:ext cx="692726" cy="9033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3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6000" kern="1200" cap="all" spc="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 smtClean="0">
                <a:solidFill>
                  <a:schemeClr val="bg1"/>
                </a:solidFill>
              </a:rPr>
              <a:t>4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2933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KOŁO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4189" y="610985"/>
            <a:ext cx="4555375" cy="4572000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2973" y="1291452"/>
            <a:ext cx="3275907" cy="3203216"/>
          </a:xfrm>
        </p:spPr>
        <p:txBody>
          <a:bodyPr anchor="ctr">
            <a:normAutofit/>
          </a:bodyPr>
          <a:lstStyle>
            <a:lvl1pPr algn="ctr">
              <a:defRPr sz="4400" b="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3034" y="5225934"/>
            <a:ext cx="8410748" cy="1463040"/>
          </a:xfrm>
        </p:spPr>
        <p:txBody>
          <a:bodyPr lIns="91440" rIns="9144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42102890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1_KOŁO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4189" y="610985"/>
            <a:ext cx="4555375" cy="4572000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02973" y="1291452"/>
            <a:ext cx="3275907" cy="3203216"/>
          </a:xfrm>
        </p:spPr>
        <p:txBody>
          <a:bodyPr anchor="ctr">
            <a:normAutofit/>
          </a:bodyPr>
          <a:lstStyle>
            <a:lvl1pPr algn="ctr">
              <a:defRPr sz="6000" b="0" cap="none" spc="200" baseline="0">
                <a:solidFill>
                  <a:schemeClr val="bg1"/>
                </a:solidFill>
                <a:latin typeface="Cheddar Jack" panose="02000000000000000000" pitchFamily="2" charset="0"/>
              </a:defRPr>
            </a:lvl1pPr>
          </a:lstStyle>
          <a:p>
            <a:r>
              <a:rPr lang="pl-PL" dirty="0" smtClean="0"/>
              <a:t>Napisz tu!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3034" y="5225934"/>
            <a:ext cx="8410748" cy="1463040"/>
          </a:xfrm>
        </p:spPr>
        <p:txBody>
          <a:bodyPr lIns="91440" rIns="9144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7857917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KOŁO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9413" y="511232"/>
            <a:ext cx="3891395" cy="3905597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37360" y="1136280"/>
            <a:ext cx="2798419" cy="2736323"/>
          </a:xfrm>
        </p:spPr>
        <p:txBody>
          <a:bodyPr anchor="ctr">
            <a:normAutofit/>
          </a:bodyPr>
          <a:lstStyle>
            <a:lvl1pPr algn="ctr">
              <a:defRPr sz="4400" b="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Kliknij, aby dodać treść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12" y="4649585"/>
            <a:ext cx="3891395" cy="1463040"/>
          </a:xfrm>
        </p:spPr>
        <p:txBody>
          <a:bodyPr lIns="91440" rIns="9144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5" name="Rectangle 6"/>
          <p:cNvSpPr/>
          <p:nvPr userDrawn="1"/>
        </p:nvSpPr>
        <p:spPr>
          <a:xfrm>
            <a:off x="4731675" y="511232"/>
            <a:ext cx="3891395" cy="3905597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Text Placeholder 2"/>
          <p:cNvSpPr>
            <a:spLocks noGrp="1"/>
          </p:cNvSpPr>
          <p:nvPr>
            <p:ph type="body" idx="10"/>
          </p:nvPr>
        </p:nvSpPr>
        <p:spPr>
          <a:xfrm>
            <a:off x="4731674" y="4649585"/>
            <a:ext cx="3891395" cy="1463040"/>
          </a:xfrm>
        </p:spPr>
        <p:txBody>
          <a:bodyPr lIns="91440" rIns="91440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5" name="Symbol zastępczy tekstu 14"/>
          <p:cNvSpPr>
            <a:spLocks noGrp="1"/>
          </p:cNvSpPr>
          <p:nvPr>
            <p:ph type="body" sz="quarter" idx="12" hasCustomPrompt="1"/>
          </p:nvPr>
        </p:nvSpPr>
        <p:spPr>
          <a:xfrm>
            <a:off x="5248477" y="1136280"/>
            <a:ext cx="2909079" cy="2693116"/>
          </a:xfrm>
        </p:spPr>
        <p:txBody>
          <a:bodyPr anchor="ctr">
            <a:normAutofit/>
          </a:bodyPr>
          <a:lstStyle>
            <a:lvl1pPr algn="ctr">
              <a:defRPr sz="4400" baseline="0">
                <a:solidFill>
                  <a:schemeClr val="bg1"/>
                </a:solidFill>
                <a:latin typeface="+mj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 dirty="0" smtClean="0"/>
              <a:t>KLIKNIJ, ABY DODAĆ TREŚĆ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646882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KOŁO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22612" y="359298"/>
            <a:ext cx="2619546" cy="2629106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3811" y="748145"/>
            <a:ext cx="1839884" cy="1878677"/>
          </a:xfrm>
        </p:spPr>
        <p:txBody>
          <a:bodyPr anchor="ctr">
            <a:noAutofit/>
          </a:bodyPr>
          <a:lstStyle>
            <a:lvl1pPr algn="ctr">
              <a:defRPr sz="3600" b="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2613" y="3377250"/>
            <a:ext cx="2619546" cy="3029091"/>
          </a:xfrm>
        </p:spPr>
        <p:txBody>
          <a:bodyPr lIns="91440" rIns="91440"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5" name="Rectangle 6"/>
          <p:cNvSpPr/>
          <p:nvPr userDrawn="1"/>
        </p:nvSpPr>
        <p:spPr>
          <a:xfrm>
            <a:off x="3227494" y="372930"/>
            <a:ext cx="2619546" cy="2629106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Text Placeholder 2"/>
          <p:cNvSpPr>
            <a:spLocks noGrp="1"/>
          </p:cNvSpPr>
          <p:nvPr>
            <p:ph type="body" idx="10"/>
          </p:nvPr>
        </p:nvSpPr>
        <p:spPr>
          <a:xfrm>
            <a:off x="3227495" y="3377249"/>
            <a:ext cx="2619546" cy="3029091"/>
          </a:xfrm>
        </p:spPr>
        <p:txBody>
          <a:bodyPr lIns="91440" rIns="91440"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0" name="Rectangle 6"/>
          <p:cNvSpPr/>
          <p:nvPr userDrawn="1"/>
        </p:nvSpPr>
        <p:spPr>
          <a:xfrm>
            <a:off x="6132376" y="359298"/>
            <a:ext cx="2619546" cy="2629106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 Placeholder 2"/>
          <p:cNvSpPr>
            <a:spLocks noGrp="1"/>
          </p:cNvSpPr>
          <p:nvPr>
            <p:ph type="body" idx="11"/>
          </p:nvPr>
        </p:nvSpPr>
        <p:spPr>
          <a:xfrm>
            <a:off x="6132376" y="3377248"/>
            <a:ext cx="2619546" cy="3029091"/>
          </a:xfrm>
        </p:spPr>
        <p:txBody>
          <a:bodyPr lIns="91440" rIns="91440"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4" name="Symbol zastępczy tekstu 5"/>
          <p:cNvSpPr>
            <a:spLocks noGrp="1"/>
          </p:cNvSpPr>
          <p:nvPr>
            <p:ph type="body" sz="quarter" idx="13" hasCustomPrompt="1"/>
          </p:nvPr>
        </p:nvSpPr>
        <p:spPr>
          <a:xfrm>
            <a:off x="3568933" y="748145"/>
            <a:ext cx="1926801" cy="1878677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TEKST</a:t>
            </a:r>
            <a:endParaRPr lang="pl-PL" dirty="0"/>
          </a:p>
        </p:txBody>
      </p:sp>
      <p:sp>
        <p:nvSpPr>
          <p:cNvPr id="15" name="Symbol zastępczy tekstu 5"/>
          <p:cNvSpPr>
            <a:spLocks noGrp="1"/>
          </p:cNvSpPr>
          <p:nvPr>
            <p:ph type="body" sz="quarter" idx="14" hasCustomPrompt="1"/>
          </p:nvPr>
        </p:nvSpPr>
        <p:spPr>
          <a:xfrm>
            <a:off x="6478748" y="748145"/>
            <a:ext cx="1926801" cy="1878677"/>
          </a:xfrm>
        </p:spPr>
        <p:txBody>
          <a:bodyPr anchor="ctr">
            <a:noAutofit/>
          </a:bodyPr>
          <a:lstStyle>
            <a:lvl1pPr marL="0" indent="0" algn="ctr">
              <a:buNone/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TEKST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075320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KOŁO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9710" y="1257073"/>
            <a:ext cx="2135262" cy="2143055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22522" y="1575089"/>
            <a:ext cx="1499739" cy="1531360"/>
          </a:xfrm>
        </p:spPr>
        <p:txBody>
          <a:bodyPr anchor="ctr">
            <a:noAutofit/>
          </a:bodyPr>
          <a:lstStyle>
            <a:lvl1pPr algn="ctr">
              <a:defRPr sz="3200" b="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err="1" smtClean="0"/>
              <a:t>Kliknij,aby</a:t>
            </a:r>
            <a:r>
              <a:rPr lang="pl-PL" dirty="0" smtClean="0"/>
              <a:t> dodać tekst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535" y="1562794"/>
            <a:ext cx="1910739" cy="1531361"/>
          </a:xfrm>
        </p:spPr>
        <p:txBody>
          <a:bodyPr lIns="91440" rIns="9144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0" name="Rectangle 6"/>
          <p:cNvSpPr/>
          <p:nvPr userDrawn="1"/>
        </p:nvSpPr>
        <p:spPr>
          <a:xfrm>
            <a:off x="4845211" y="1257073"/>
            <a:ext cx="2135262" cy="2143055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6"/>
          <p:cNvSpPr/>
          <p:nvPr userDrawn="1"/>
        </p:nvSpPr>
        <p:spPr>
          <a:xfrm>
            <a:off x="2389710" y="3719481"/>
            <a:ext cx="2135262" cy="2143055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Text Placeholder 2"/>
          <p:cNvSpPr>
            <a:spLocks noGrp="1"/>
          </p:cNvSpPr>
          <p:nvPr userDrawn="1">
            <p:ph type="body" idx="10"/>
          </p:nvPr>
        </p:nvSpPr>
        <p:spPr>
          <a:xfrm>
            <a:off x="314535" y="4025202"/>
            <a:ext cx="1910739" cy="1531361"/>
          </a:xfrm>
        </p:spPr>
        <p:txBody>
          <a:bodyPr lIns="91440" rIns="9144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5" name="Rectangle 6"/>
          <p:cNvSpPr/>
          <p:nvPr userDrawn="1"/>
        </p:nvSpPr>
        <p:spPr>
          <a:xfrm>
            <a:off x="4845211" y="3719481"/>
            <a:ext cx="2135262" cy="2143055"/>
          </a:xfrm>
          <a:prstGeom prst="flowChartConnector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Text Placeholder 2"/>
          <p:cNvSpPr>
            <a:spLocks noGrp="1"/>
          </p:cNvSpPr>
          <p:nvPr userDrawn="1">
            <p:ph type="body" idx="11"/>
          </p:nvPr>
        </p:nvSpPr>
        <p:spPr>
          <a:xfrm>
            <a:off x="7005065" y="1562793"/>
            <a:ext cx="1910739" cy="1531361"/>
          </a:xfrm>
        </p:spPr>
        <p:txBody>
          <a:bodyPr lIns="91440" rIns="9144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18" name="Text Placeholder 2"/>
          <p:cNvSpPr>
            <a:spLocks noGrp="1"/>
          </p:cNvSpPr>
          <p:nvPr userDrawn="1">
            <p:ph type="body" idx="12"/>
          </p:nvPr>
        </p:nvSpPr>
        <p:spPr>
          <a:xfrm>
            <a:off x="7005065" y="4025201"/>
            <a:ext cx="1910739" cy="1531361"/>
          </a:xfrm>
        </p:spPr>
        <p:txBody>
          <a:bodyPr lIns="91440" rIns="91440" anchor="b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6" name="Symbol zastępczy tekstu 5"/>
          <p:cNvSpPr>
            <a:spLocks noGrp="1"/>
          </p:cNvSpPr>
          <p:nvPr>
            <p:ph type="body" sz="quarter" idx="13" hasCustomPrompt="1"/>
          </p:nvPr>
        </p:nvSpPr>
        <p:spPr>
          <a:xfrm>
            <a:off x="5099050" y="1628775"/>
            <a:ext cx="1628775" cy="1423988"/>
          </a:xfrm>
        </p:spPr>
        <p:txBody>
          <a:bodyPr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TEKST</a:t>
            </a:r>
            <a:endParaRPr lang="pl-PL" dirty="0"/>
          </a:p>
        </p:txBody>
      </p:sp>
      <p:sp>
        <p:nvSpPr>
          <p:cNvPr id="19" name="Symbol zastępczy tekstu 5"/>
          <p:cNvSpPr>
            <a:spLocks noGrp="1"/>
          </p:cNvSpPr>
          <p:nvPr>
            <p:ph type="body" sz="quarter" idx="14" hasCustomPrompt="1"/>
          </p:nvPr>
        </p:nvSpPr>
        <p:spPr>
          <a:xfrm>
            <a:off x="2642953" y="4078887"/>
            <a:ext cx="1628775" cy="1423988"/>
          </a:xfrm>
        </p:spPr>
        <p:txBody>
          <a:bodyPr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TEKST</a:t>
            </a:r>
            <a:endParaRPr lang="pl-PL" dirty="0"/>
          </a:p>
        </p:txBody>
      </p:sp>
      <p:sp>
        <p:nvSpPr>
          <p:cNvPr id="20" name="Symbol zastępczy tekstu 5"/>
          <p:cNvSpPr>
            <a:spLocks noGrp="1"/>
          </p:cNvSpPr>
          <p:nvPr>
            <p:ph type="body" sz="quarter" idx="15" hasCustomPrompt="1"/>
          </p:nvPr>
        </p:nvSpPr>
        <p:spPr>
          <a:xfrm>
            <a:off x="5098454" y="4078887"/>
            <a:ext cx="1628775" cy="1423988"/>
          </a:xfrm>
        </p:spPr>
        <p:txBody>
          <a:bodyPr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dirty="0" smtClean="0"/>
              <a:t>KLIKNIJ, ABY DODAĆ TEKST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634123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4_TREŚĆ+ZDJĘCIE W 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2"/>
          <p:cNvSpPr>
            <a:spLocks noGrp="1" noChangeAspect="1"/>
          </p:cNvSpPr>
          <p:nvPr>
            <p:ph type="pic" idx="10"/>
          </p:nvPr>
        </p:nvSpPr>
        <p:spPr>
          <a:xfrm>
            <a:off x="0" y="0"/>
            <a:ext cx="9144000" cy="6858000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2129400" y="987123"/>
            <a:ext cx="4885200" cy="4883755"/>
          </a:xfrm>
          <a:prstGeom prst="ellipse">
            <a:avLst/>
          </a:prstGeom>
          <a:solidFill>
            <a:schemeClr val="bg1"/>
          </a:solidFill>
        </p:spPr>
        <p:txBody>
          <a:bodyPr anchor="b">
            <a:normAutofit/>
          </a:bodyPr>
          <a:lstStyle>
            <a:lvl1pPr algn="ctr">
              <a:defRPr sz="4400" spc="200" baseline="0"/>
            </a:lvl1pPr>
          </a:lstStyle>
          <a:p>
            <a:r>
              <a:rPr lang="pl-PL" dirty="0" smtClean="0"/>
              <a:t>TUTAJ WPISZ tekst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 userDrawn="1"/>
        </p:nvSpPr>
        <p:spPr>
          <a:xfrm>
            <a:off x="2044931" y="1428376"/>
            <a:ext cx="5098474" cy="2271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3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cap="all" spc="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 smtClean="0"/>
              <a:t>TUTAJ WPISZ pytanie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17850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PIS TREŚCI 1 2 3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3644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2_SLAJD_ŚRÓD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6132" y="242037"/>
            <a:ext cx="8652680" cy="6356656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Część 1</a:t>
            </a:r>
            <a:br>
              <a:rPr lang="pl-PL" dirty="0" smtClean="0"/>
            </a:br>
            <a:r>
              <a:rPr lang="pl-PL" dirty="0" smtClean="0"/>
              <a:t>i jej tytuł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425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5_SLAJD ZE ZDJĘCIEM W 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SLAJD DO ZAPREZENTOWANIA WAŻNEJ TREŚCI</a:t>
            </a:r>
            <a:endParaRPr lang="en-US" dirty="0"/>
          </a:p>
        </p:txBody>
      </p:sp>
      <p:cxnSp>
        <p:nvCxnSpPr>
          <p:cNvPr id="9" name="Łącznik prosty 8"/>
          <p:cNvCxnSpPr/>
          <p:nvPr userDrawn="1"/>
        </p:nvCxnSpPr>
        <p:spPr>
          <a:xfrm>
            <a:off x="266132" y="5564874"/>
            <a:ext cx="88369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3593" y="315883"/>
            <a:ext cx="8445731" cy="6240088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0" hasCustomPrompt="1"/>
          </p:nvPr>
        </p:nvSpPr>
        <p:spPr>
          <a:xfrm>
            <a:off x="266132" y="3097876"/>
            <a:ext cx="4907653" cy="676102"/>
          </a:xfrm>
          <a:solidFill>
            <a:schemeClr val="bg1"/>
          </a:solidFill>
        </p:spPr>
        <p:txBody>
          <a:bodyPr>
            <a:noAutofit/>
          </a:bodyPr>
          <a:lstStyle>
            <a:lvl1pPr>
              <a:defRPr lang="pl-PL" sz="4400" kern="1200" cap="all" spc="100" baseline="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NAPIS ZE ZDJĘCIEM W TLE</a:t>
            </a:r>
          </a:p>
        </p:txBody>
      </p:sp>
    </p:spTree>
    <p:extLst>
      <p:ext uri="{BB962C8B-B14F-4D97-AF65-F5344CB8AC3E}">
        <p14:creationId xmlns:p14="http://schemas.microsoft.com/office/powerpoint/2010/main" val="427227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7_ZDJĘCIE + TREŚĆ OBO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SLAJD DO ZAPREZENTOWANIA WAŻNEJ TREŚCI</a:t>
            </a:r>
            <a:endParaRPr lang="en-US" dirty="0"/>
          </a:p>
        </p:txBody>
      </p:sp>
      <p:cxnSp>
        <p:nvCxnSpPr>
          <p:cNvPr id="9" name="Łącznik prosty 8"/>
          <p:cNvCxnSpPr/>
          <p:nvPr userDrawn="1"/>
        </p:nvCxnSpPr>
        <p:spPr>
          <a:xfrm>
            <a:off x="266132" y="5564874"/>
            <a:ext cx="88369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3593" y="315883"/>
            <a:ext cx="4228407" cy="6240088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0" hasCustomPrompt="1"/>
          </p:nvPr>
        </p:nvSpPr>
        <p:spPr>
          <a:xfrm>
            <a:off x="4748474" y="1779617"/>
            <a:ext cx="3421103" cy="3298767"/>
          </a:xfrm>
          <a:solidFill>
            <a:schemeClr val="bg1"/>
          </a:solidFill>
        </p:spPr>
        <p:txBody>
          <a:bodyPr anchor="ctr">
            <a:noAutofit/>
          </a:bodyPr>
          <a:lstStyle>
            <a:lvl1pPr>
              <a:defRPr lang="pl-PL" sz="4400" kern="1200" cap="all" spc="100" baseline="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err="1" smtClean="0"/>
              <a:t>your</a:t>
            </a:r>
            <a:r>
              <a:rPr lang="pl-PL" dirty="0" smtClean="0"/>
              <a:t> </a:t>
            </a:r>
            <a:r>
              <a:rPr lang="pl-PL" dirty="0" err="1" smtClean="0"/>
              <a:t>important</a:t>
            </a:r>
            <a:r>
              <a:rPr lang="pl-PL" dirty="0" smtClean="0"/>
              <a:t> </a:t>
            </a:r>
            <a:r>
              <a:rPr lang="pl-PL" dirty="0" err="1" smtClean="0"/>
              <a:t>message</a:t>
            </a:r>
            <a:r>
              <a:rPr lang="pl-PL" dirty="0" smtClean="0"/>
              <a:t> </a:t>
            </a:r>
            <a:r>
              <a:rPr lang="pl-PL" dirty="0" err="1" smtClean="0"/>
              <a:t>here</a:t>
            </a:r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21722766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ZDJĘCIE + TREŚĆ OBO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SLAJD DO ZAPREZENTOWANIA WAŻNEJ TREŚCI</a:t>
            </a:r>
            <a:endParaRPr lang="en-US" dirty="0"/>
          </a:p>
        </p:txBody>
      </p:sp>
      <p:cxnSp>
        <p:nvCxnSpPr>
          <p:cNvPr id="9" name="Łącznik prosty 8"/>
          <p:cNvCxnSpPr/>
          <p:nvPr userDrawn="1"/>
        </p:nvCxnSpPr>
        <p:spPr>
          <a:xfrm>
            <a:off x="266132" y="5564874"/>
            <a:ext cx="88369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3593" y="315883"/>
            <a:ext cx="5035231" cy="6240088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0" hasCustomPrompt="1"/>
          </p:nvPr>
        </p:nvSpPr>
        <p:spPr>
          <a:xfrm>
            <a:off x="5568185" y="1269076"/>
            <a:ext cx="2601392" cy="4539389"/>
          </a:xfrm>
          <a:solidFill>
            <a:schemeClr val="bg1"/>
          </a:solidFill>
        </p:spPr>
        <p:txBody>
          <a:bodyPr anchor="ctr">
            <a:noAutofit/>
          </a:bodyPr>
          <a:lstStyle>
            <a:lvl1pPr>
              <a:defRPr lang="pl-PL" sz="4400" kern="1200" cap="all" spc="100" baseline="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err="1" smtClean="0"/>
              <a:t>your</a:t>
            </a:r>
            <a:r>
              <a:rPr lang="pl-PL" dirty="0" smtClean="0"/>
              <a:t> </a:t>
            </a:r>
            <a:r>
              <a:rPr lang="pl-PL" dirty="0" err="1" smtClean="0"/>
              <a:t>important</a:t>
            </a:r>
            <a:r>
              <a:rPr lang="pl-PL" dirty="0" smtClean="0"/>
              <a:t> </a:t>
            </a:r>
            <a:r>
              <a:rPr lang="pl-PL" dirty="0" err="1" smtClean="0"/>
              <a:t>message</a:t>
            </a:r>
            <a:r>
              <a:rPr lang="pl-PL" dirty="0" smtClean="0"/>
              <a:t> </a:t>
            </a:r>
            <a:r>
              <a:rPr lang="pl-PL" dirty="0" err="1" smtClean="0"/>
              <a:t>here</a:t>
            </a:r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5559864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2899" y="4960138"/>
            <a:ext cx="8391667" cy="1463040"/>
          </a:xfrm>
        </p:spPr>
        <p:txBody>
          <a:bodyPr anchor="ctr">
            <a:normAutofit/>
          </a:bodyPr>
          <a:lstStyle>
            <a:lvl1pPr algn="l">
              <a:defRPr sz="4400" spc="200" baseline="0"/>
            </a:lvl1pPr>
          </a:lstStyle>
          <a:p>
            <a:r>
              <a:rPr lang="pl-PL" dirty="0" smtClean="0"/>
              <a:t>DODAJ DUŻE HASŁO TOWARZYSZĄCE ZDJĘCIU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8273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61666" y="4960138"/>
            <a:ext cx="8496584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l-PL" dirty="0" smtClean="0"/>
              <a:t>Dodaj opis do zdjęcia</a:t>
            </a:r>
          </a:p>
        </p:txBody>
      </p:sp>
    </p:spTree>
    <p:extLst>
      <p:ext uri="{BB962C8B-B14F-4D97-AF65-F5344CB8AC3E}">
        <p14:creationId xmlns:p14="http://schemas.microsoft.com/office/powerpoint/2010/main" val="36947354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92538" y="356467"/>
            <a:ext cx="6339385" cy="6191961"/>
          </a:xfrm>
          <a:prstGeom prst="ellipse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6653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OLAŻ ZDJĘ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2509" y="460484"/>
            <a:ext cx="2812708" cy="2747298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5" name="Picture Placeholder 2"/>
          <p:cNvSpPr>
            <a:spLocks noGrp="1" noChangeAspect="1"/>
          </p:cNvSpPr>
          <p:nvPr>
            <p:ph type="pic" idx="10"/>
          </p:nvPr>
        </p:nvSpPr>
        <p:spPr>
          <a:xfrm>
            <a:off x="3726641" y="460484"/>
            <a:ext cx="4975365" cy="4859661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462508" y="3660883"/>
            <a:ext cx="2812708" cy="2747298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dirty="0" smtClean="0"/>
              <a:t>Kliknij ikonę, aby dodać obraz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493290" y="5665401"/>
            <a:ext cx="5442066" cy="119259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44481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KOLAŻ ZDJĘ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2509" y="460484"/>
            <a:ext cx="2812708" cy="2747298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5" name="Picture Placeholder 2"/>
          <p:cNvSpPr>
            <a:spLocks noGrp="1" noChangeAspect="1"/>
          </p:cNvSpPr>
          <p:nvPr>
            <p:ph type="pic" idx="10"/>
          </p:nvPr>
        </p:nvSpPr>
        <p:spPr>
          <a:xfrm>
            <a:off x="3726641" y="460485"/>
            <a:ext cx="4896428" cy="2747298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462508" y="3660883"/>
            <a:ext cx="2812708" cy="2747298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dirty="0" smtClean="0"/>
              <a:t>Kliknij ikonę, aby dodać obraz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637378" y="3668088"/>
            <a:ext cx="4531262" cy="2740093"/>
          </a:xfrm>
        </p:spPr>
        <p:txBody>
          <a:bodyPr anchor="t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8103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KOLAŻ ZDJĘ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2509" y="460484"/>
            <a:ext cx="8166102" cy="2472247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462509" y="3998934"/>
            <a:ext cx="8166103" cy="2472247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dirty="0" smtClean="0"/>
              <a:t>Kliknij ikonę, aby dodać obraz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45537" y="3202576"/>
            <a:ext cx="8332949" cy="737658"/>
          </a:xfrm>
        </p:spPr>
        <p:txBody>
          <a:bodyPr anchor="t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49309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KOLAŻ ZDJĘ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 noChangeAspect="1"/>
          </p:cNvSpPr>
          <p:nvPr>
            <p:ph type="pic" idx="11"/>
          </p:nvPr>
        </p:nvSpPr>
        <p:spPr>
          <a:xfrm>
            <a:off x="4799214" y="460484"/>
            <a:ext cx="3829397" cy="6010697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dirty="0" smtClean="0"/>
              <a:t>Kliknij ikonę, aby dodać obraz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2509" y="460484"/>
            <a:ext cx="3865651" cy="6010697"/>
          </a:xfrm>
          <a:prstGeom prst="rect">
            <a:avLst/>
          </a:prstGeom>
          <a:solidFill>
            <a:schemeClr val="bg2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4772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SLAJD_ŚRÓD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6132" y="242037"/>
            <a:ext cx="8652680" cy="6356656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ctr">
            <a:noAutofit/>
          </a:bodyPr>
          <a:lstStyle>
            <a:lvl1pPr algn="ctr">
              <a:defRPr sz="13800" cap="none" spc="200" baseline="0">
                <a:solidFill>
                  <a:schemeClr val="bg1"/>
                </a:solidFill>
                <a:latin typeface="Cheddar Jack" panose="02000000000000000000" pitchFamily="2" charset="0"/>
              </a:defRPr>
            </a:lvl1pPr>
          </a:lstStyle>
          <a:p>
            <a:r>
              <a:rPr lang="pl-PL" dirty="0" err="1" smtClean="0"/>
              <a:t>Wazne</a:t>
            </a:r>
            <a:r>
              <a:rPr lang="pl-PL" dirty="0" smtClean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0444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91440" indent="-91440">
              <a:buClr>
                <a:srgbClr val="FF6600"/>
              </a:buClr>
              <a:buFont typeface="Arial" panose="020B0604020202020204" pitchFamily="34" charset="0"/>
              <a:buChar char="•"/>
              <a:defRPr/>
            </a:lvl1pPr>
            <a:lvl2pPr marL="265176" indent="-137157">
              <a:buClr>
                <a:srgbClr val="FF6600"/>
              </a:buClr>
              <a:buFont typeface="Arial" panose="020B0604020202020204" pitchFamily="34" charset="0"/>
              <a:buChar char="•"/>
              <a:defRPr/>
            </a:lvl2pPr>
            <a:lvl3pPr marL="448056" indent="-137157">
              <a:buClr>
                <a:srgbClr val="FF6600"/>
              </a:buClr>
              <a:buFont typeface="Arial" panose="020B0604020202020204" pitchFamily="34" charset="0"/>
              <a:buChar char="•"/>
              <a:defRPr/>
            </a:lvl3pPr>
            <a:lvl4pPr marL="594360" indent="-137157">
              <a:buClr>
                <a:srgbClr val="FF6600"/>
              </a:buClr>
              <a:buFont typeface="Arial" panose="020B0604020202020204" pitchFamily="34" charset="0"/>
              <a:buChar char="•"/>
              <a:defRPr/>
            </a:lvl4pPr>
            <a:lvl5pPr marL="777240" indent="-137157">
              <a:buClr>
                <a:srgbClr val="FF6600"/>
              </a:buClr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pl-PL" dirty="0" smtClean="0"/>
              <a:t> 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6742FC1-BEE7-4CFA-BAF2-3F1E5FD50ACE}" type="datetimeFigureOut">
              <a:rPr lang="pl-PL" smtClean="0"/>
              <a:t>18.03.2019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84D5F8-222F-4049-83F9-E5E61697F3D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249315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6742FC1-BEE7-4CFA-BAF2-3F1E5FD50ACE}" type="datetimeFigureOut">
              <a:rPr lang="pl-PL" smtClean="0"/>
              <a:t>18.03.2019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84D5F8-222F-4049-83F9-E5E61697F3D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09552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3_WYRÓŻNIONA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6132" y="242037"/>
            <a:ext cx="8652680" cy="6356656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39184" y="1269076"/>
            <a:ext cx="6641033" cy="453939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chemeClr val="bg1"/>
                </a:solidFill>
              </a:defRPr>
            </a:lvl1pPr>
          </a:lstStyle>
          <a:p>
            <a:r>
              <a:rPr lang="pl-PL" dirty="0" smtClean="0"/>
              <a:t>SLAJD DO ZAPREZENTOWANIA WAŻNEJ TREŚCI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388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PROWADZĄC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pl-PL" dirty="0" smtClean="0"/>
              <a:t>Tu wpisz tytuł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 hasCustomPrompt="1"/>
          </p:nvPr>
        </p:nvSpPr>
        <p:spPr>
          <a:xfrm>
            <a:off x="768096" y="3011978"/>
            <a:ext cx="7290055" cy="706582"/>
          </a:xfrm>
        </p:spPr>
        <p:txBody>
          <a:bodyPr>
            <a:noAutofit/>
          </a:bodyPr>
          <a:lstStyle>
            <a:lvl1pPr>
              <a:defRPr lang="pl-PL" sz="4400" kern="1200" cap="all" spc="100" baseline="0" dirty="0" smtClean="0">
                <a:solidFill>
                  <a:srgbClr val="FF66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Imię i Nazwisko / instytucja 1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0" hasCustomPrompt="1"/>
          </p:nvPr>
        </p:nvSpPr>
        <p:spPr>
          <a:xfrm>
            <a:off x="768096" y="3747932"/>
            <a:ext cx="7290055" cy="706582"/>
          </a:xfrm>
        </p:spPr>
        <p:txBody>
          <a:bodyPr>
            <a:noAutofit/>
          </a:bodyPr>
          <a:lstStyle>
            <a:lvl1pPr>
              <a:defRPr lang="pl-PL" sz="4400" kern="1200" cap="all" spc="100" baseline="0" dirty="0" smtClean="0">
                <a:solidFill>
                  <a:srgbClr val="FF66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Imię i Nazwisko / instytucja 1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1" hasCustomPrompt="1"/>
          </p:nvPr>
        </p:nvSpPr>
        <p:spPr>
          <a:xfrm>
            <a:off x="768096" y="4454514"/>
            <a:ext cx="7290055" cy="706582"/>
          </a:xfrm>
        </p:spPr>
        <p:txBody>
          <a:bodyPr>
            <a:noAutofit/>
          </a:bodyPr>
          <a:lstStyle>
            <a:lvl1pPr>
              <a:defRPr lang="pl-PL" sz="4400" kern="1200" cap="all" spc="100" baseline="0" dirty="0" smtClean="0">
                <a:solidFill>
                  <a:srgbClr val="FF66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pl-PL" dirty="0" smtClean="0"/>
              <a:t>Imię i Nazwisko / instytucja 1</a:t>
            </a:r>
          </a:p>
        </p:txBody>
      </p:sp>
    </p:spTree>
    <p:extLst>
      <p:ext uri="{BB962C8B-B14F-4D97-AF65-F5344CB8AC3E}">
        <p14:creationId xmlns:p14="http://schemas.microsoft.com/office/powerpoint/2010/main" val="4290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WADZĄCY_B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pl-PL" dirty="0" smtClean="0"/>
              <a:t>Tu wpisz tytuł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68096" y="2286000"/>
            <a:ext cx="7290055" cy="409433"/>
          </a:xfrm>
        </p:spPr>
        <p:txBody>
          <a:bodyPr/>
          <a:lstStyle>
            <a:lvl1pPr>
              <a:defRPr baseline="0">
                <a:solidFill>
                  <a:srgbClr val="FF6600"/>
                </a:solidFill>
              </a:defRPr>
            </a:lvl1pPr>
          </a:lstStyle>
          <a:p>
            <a:pPr lvl="0"/>
            <a:r>
              <a:rPr lang="pl-PL" dirty="0" smtClean="0"/>
              <a:t>Imię i Nazwisko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768096" y="2779594"/>
            <a:ext cx="7290055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Tu wpisz opis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1" hasCustomPrompt="1"/>
          </p:nvPr>
        </p:nvSpPr>
        <p:spPr>
          <a:xfrm>
            <a:off x="768096" y="4471917"/>
            <a:ext cx="7290055" cy="409433"/>
          </a:xfrm>
        </p:spPr>
        <p:txBody>
          <a:bodyPr/>
          <a:lstStyle>
            <a:lvl1pPr>
              <a:defRPr baseline="0">
                <a:solidFill>
                  <a:srgbClr val="FF6600"/>
                </a:solidFill>
              </a:defRPr>
            </a:lvl1pPr>
          </a:lstStyle>
          <a:p>
            <a:pPr lvl="0"/>
            <a:r>
              <a:rPr lang="pl-PL" dirty="0" smtClean="0"/>
              <a:t>Imię i Nazwisko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2" hasCustomPrompt="1"/>
          </p:nvPr>
        </p:nvSpPr>
        <p:spPr>
          <a:xfrm>
            <a:off x="768096" y="4965511"/>
            <a:ext cx="7290055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Tu wpisz opis</a:t>
            </a:r>
          </a:p>
        </p:txBody>
      </p:sp>
    </p:spTree>
    <p:extLst>
      <p:ext uri="{BB962C8B-B14F-4D97-AF65-F5344CB8AC3E}">
        <p14:creationId xmlns:p14="http://schemas.microsoft.com/office/powerpoint/2010/main" val="3357618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ROWADZĄCY_BIO_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pl-PL" dirty="0" smtClean="0"/>
              <a:t>Tu wpisz tytuł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47011" y="2286000"/>
            <a:ext cx="4611140" cy="409433"/>
          </a:xfrm>
        </p:spPr>
        <p:txBody>
          <a:bodyPr/>
          <a:lstStyle>
            <a:lvl1pPr>
              <a:defRPr baseline="0">
                <a:solidFill>
                  <a:srgbClr val="FF6600"/>
                </a:solidFill>
              </a:defRPr>
            </a:lvl1pPr>
          </a:lstStyle>
          <a:p>
            <a:pPr lvl="0"/>
            <a:r>
              <a:rPr lang="pl-PL" dirty="0" smtClean="0"/>
              <a:t>Imię i Nazwisko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3447011" y="2779594"/>
            <a:ext cx="4611140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Tu wpisz opis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1" hasCustomPrompt="1"/>
          </p:nvPr>
        </p:nvSpPr>
        <p:spPr>
          <a:xfrm>
            <a:off x="3447011" y="4471917"/>
            <a:ext cx="4611140" cy="409433"/>
          </a:xfrm>
        </p:spPr>
        <p:txBody>
          <a:bodyPr/>
          <a:lstStyle>
            <a:lvl1pPr>
              <a:defRPr baseline="0">
                <a:solidFill>
                  <a:srgbClr val="FF6600"/>
                </a:solidFill>
              </a:defRPr>
            </a:lvl1pPr>
          </a:lstStyle>
          <a:p>
            <a:pPr lvl="0"/>
            <a:r>
              <a:rPr lang="pl-PL" dirty="0" smtClean="0"/>
              <a:t>Imię i Nazwisko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2" hasCustomPrompt="1"/>
          </p:nvPr>
        </p:nvSpPr>
        <p:spPr>
          <a:xfrm>
            <a:off x="3447011" y="4965511"/>
            <a:ext cx="4611140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Tu wpisz opis</a:t>
            </a:r>
          </a:p>
        </p:txBody>
      </p:sp>
      <p:sp>
        <p:nvSpPr>
          <p:cNvPr id="5" name="Symbol zastępczy obrazu 4"/>
          <p:cNvSpPr>
            <a:spLocks noGrp="1"/>
          </p:cNvSpPr>
          <p:nvPr>
            <p:ph type="pic" sz="quarter" idx="13" hasCustomPrompt="1"/>
          </p:nvPr>
        </p:nvSpPr>
        <p:spPr>
          <a:xfrm>
            <a:off x="768096" y="2286000"/>
            <a:ext cx="1978924" cy="1978925"/>
          </a:xfrm>
          <a:prstGeom prst="ellipse">
            <a:avLst/>
          </a:prstGeom>
          <a:solidFill>
            <a:schemeClr val="bg2"/>
          </a:solidFill>
        </p:spPr>
        <p:txBody>
          <a:bodyPr/>
          <a:lstStyle>
            <a:lvl1pPr>
              <a:defRPr/>
            </a:lvl1pPr>
          </a:lstStyle>
          <a:p>
            <a:r>
              <a:rPr lang="pl-PL" dirty="0" smtClean="0"/>
              <a:t>Tu wklej zdjęcie</a:t>
            </a:r>
            <a:endParaRPr lang="pl-PL" dirty="0"/>
          </a:p>
        </p:txBody>
      </p:sp>
      <p:sp>
        <p:nvSpPr>
          <p:cNvPr id="13" name="Symbol zastępczy obrazu 12"/>
          <p:cNvSpPr>
            <a:spLocks noGrp="1"/>
          </p:cNvSpPr>
          <p:nvPr>
            <p:ph type="pic" sz="quarter" idx="14" hasCustomPrompt="1"/>
          </p:nvPr>
        </p:nvSpPr>
        <p:spPr>
          <a:xfrm>
            <a:off x="768095" y="4466092"/>
            <a:ext cx="1984749" cy="1984749"/>
          </a:xfrm>
          <a:prstGeom prst="ellipse">
            <a:avLst/>
          </a:prstGeom>
          <a:solidFill>
            <a:schemeClr val="bg2"/>
          </a:solidFill>
        </p:spPr>
        <p:txBody>
          <a:bodyPr/>
          <a:lstStyle>
            <a:lvl1pPr>
              <a:defRPr/>
            </a:lvl1pPr>
          </a:lstStyle>
          <a:p>
            <a:r>
              <a:rPr lang="pl-PL" dirty="0" smtClean="0"/>
              <a:t>Tu wklej zdjęcie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74637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2_PARTNERZY_PROJEK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89410" y="487889"/>
            <a:ext cx="8155825" cy="3640765"/>
          </a:xfrm>
        </p:spPr>
        <p:txBody>
          <a:bodyPr lIns="91440" rIns="91440" anchor="b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>
                    <a:lumMod val="90000"/>
                    <a:lumOff val="1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To jest slajd szczególnie użyteczny dla webinariów</a:t>
            </a:r>
            <a:r>
              <a:rPr lang="pl-PL" baseline="0" dirty="0" smtClean="0"/>
              <a:t> realizowanych w ramach jakichś projektów, można wstawić zdanie opisujące projekt i zależności miedzy FRSI i partnerem (oraz logotypy – poniżej).</a:t>
            </a:r>
            <a:endParaRPr lang="pl-PL" dirty="0" smtClean="0"/>
          </a:p>
        </p:txBody>
      </p:sp>
      <p:sp>
        <p:nvSpPr>
          <p:cNvPr id="9" name="Content Placeholder 2"/>
          <p:cNvSpPr>
            <a:spLocks noGrp="1"/>
          </p:cNvSpPr>
          <p:nvPr>
            <p:ph idx="10" hasCustomPrompt="1"/>
          </p:nvPr>
        </p:nvSpPr>
        <p:spPr>
          <a:xfrm>
            <a:off x="6428509" y="5007405"/>
            <a:ext cx="2216726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logo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1" hasCustomPrompt="1"/>
          </p:nvPr>
        </p:nvSpPr>
        <p:spPr>
          <a:xfrm>
            <a:off x="3726872" y="5007405"/>
            <a:ext cx="2216726" cy="1485331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pl-PL" dirty="0" smtClean="0"/>
              <a:t>logo</a:t>
            </a:r>
          </a:p>
        </p:txBody>
      </p:sp>
      <p:pic>
        <p:nvPicPr>
          <p:cNvPr id="11" name="Picture 3" descr="D:\!rzeczyobrazkowe 2013\FRSI\FRSI\LOGO PRB FRSI\00_KSIĘGI ZNAKU_ZNAKI\FINAL FRSI_pliki\FRSI_logo_www_300_100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30595" y="5418511"/>
            <a:ext cx="2328490" cy="776163"/>
          </a:xfrm>
          <a:prstGeom prst="rect">
            <a:avLst/>
          </a:prstGeom>
          <a:noFill/>
        </p:spPr>
      </p:pic>
      <p:cxnSp>
        <p:nvCxnSpPr>
          <p:cNvPr id="4" name="Łącznik prosty 3"/>
          <p:cNvCxnSpPr/>
          <p:nvPr userDrawn="1"/>
        </p:nvCxnSpPr>
        <p:spPr>
          <a:xfrm>
            <a:off x="0" y="4577542"/>
            <a:ext cx="9144000" cy="0"/>
          </a:xfrm>
          <a:prstGeom prst="line">
            <a:avLst/>
          </a:prstGeom>
          <a:ln w="38100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9315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6_WAŻNA TRE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416769" y="1795549"/>
            <a:ext cx="6641033" cy="670560"/>
          </a:xfrm>
        </p:spPr>
        <p:txBody>
          <a:bodyPr anchor="b">
            <a:noAutofit/>
          </a:bodyPr>
          <a:lstStyle>
            <a:lvl1pPr algn="l">
              <a:defRPr sz="6000" spc="200" baseline="0">
                <a:solidFill>
                  <a:srgbClr val="FF6600"/>
                </a:solidFill>
              </a:defRPr>
            </a:lvl1pPr>
          </a:lstStyle>
          <a:p>
            <a:r>
              <a:rPr lang="pl-PL" dirty="0" smtClean="0"/>
              <a:t>SLAJD DO TREŚCI</a:t>
            </a:r>
            <a:endParaRPr lang="en-US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quarter" idx="10" hasCustomPrompt="1"/>
          </p:nvPr>
        </p:nvSpPr>
        <p:spPr>
          <a:xfrm>
            <a:off x="1416050" y="2466109"/>
            <a:ext cx="6642100" cy="1385887"/>
          </a:xfrm>
        </p:spPr>
        <p:txBody>
          <a:bodyPr anchor="ctr">
            <a:noAutofit/>
          </a:bodyPr>
          <a:lstStyle>
            <a:lvl1pPr marL="0" indent="0">
              <a:buNone/>
              <a:defRPr sz="11500">
                <a:latin typeface="+mj-lt"/>
              </a:defRPr>
            </a:lvl1pPr>
            <a:lvl2pPr marL="128019" indent="0">
              <a:buNone/>
              <a:defRPr/>
            </a:lvl2pPr>
            <a:lvl3pPr marL="310899" indent="0">
              <a:buNone/>
              <a:defRPr/>
            </a:lvl3pPr>
            <a:lvl4pPr marL="457203" indent="0">
              <a:buNone/>
              <a:defRPr/>
            </a:lvl4pPr>
            <a:lvl5pPr marL="640083" indent="0">
              <a:buNone/>
              <a:defRPr/>
            </a:lvl5pPr>
          </a:lstStyle>
          <a:p>
            <a:pPr lvl="0"/>
            <a:r>
              <a:rPr lang="pl-PL" dirty="0" smtClean="0"/>
              <a:t>PODKREŚLONE</a:t>
            </a:r>
            <a:endParaRPr lang="pl-PL" dirty="0"/>
          </a:p>
        </p:txBody>
      </p:sp>
      <p:sp>
        <p:nvSpPr>
          <p:cNvPr id="10" name="Symbol zastępczy tekstu 3"/>
          <p:cNvSpPr>
            <a:spLocks noGrp="1"/>
          </p:cNvSpPr>
          <p:nvPr>
            <p:ph type="body" sz="quarter" idx="11" hasCustomPrompt="1"/>
          </p:nvPr>
        </p:nvSpPr>
        <p:spPr>
          <a:xfrm>
            <a:off x="1416050" y="3851996"/>
            <a:ext cx="6642100" cy="1385887"/>
          </a:xfrm>
        </p:spPr>
        <p:txBody>
          <a:bodyPr>
            <a:noAutofit/>
          </a:bodyPr>
          <a:lstStyle>
            <a:lvl1pPr marL="0" indent="0">
              <a:buNone/>
              <a:defRPr sz="6000">
                <a:solidFill>
                  <a:srgbClr val="FF6600"/>
                </a:solidFill>
                <a:latin typeface="+mj-lt"/>
              </a:defRPr>
            </a:lvl1pPr>
            <a:lvl2pPr marL="128019" indent="0">
              <a:buNone/>
              <a:defRPr/>
            </a:lvl2pPr>
            <a:lvl3pPr marL="310899" indent="0">
              <a:buNone/>
              <a:defRPr/>
            </a:lvl3pPr>
            <a:lvl4pPr marL="457203" indent="0">
              <a:buNone/>
              <a:defRPr/>
            </a:lvl4pPr>
            <a:lvl5pPr marL="640083" indent="0">
              <a:buNone/>
              <a:defRPr/>
            </a:lvl5pPr>
          </a:lstStyle>
          <a:p>
            <a:pPr lvl="0"/>
            <a:r>
              <a:rPr lang="pl-PL" dirty="0" smtClean="0"/>
              <a:t>PODKREŚLONE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36456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1594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8" r:id="rId2"/>
    <p:sldLayoutId id="2147483705" r:id="rId3"/>
    <p:sldLayoutId id="2147483677" r:id="rId4"/>
    <p:sldLayoutId id="2147483664" r:id="rId5"/>
    <p:sldLayoutId id="2147483678" r:id="rId6"/>
    <p:sldLayoutId id="2147483701" r:id="rId7"/>
    <p:sldLayoutId id="2147483665" r:id="rId8"/>
    <p:sldLayoutId id="2147483689" r:id="rId9"/>
    <p:sldLayoutId id="2147483668" r:id="rId10"/>
    <p:sldLayoutId id="2147483692" r:id="rId11"/>
    <p:sldLayoutId id="2147483669" r:id="rId12"/>
    <p:sldLayoutId id="2147483685" r:id="rId13"/>
    <p:sldLayoutId id="2147483706" r:id="rId14"/>
    <p:sldLayoutId id="2147483686" r:id="rId15"/>
    <p:sldLayoutId id="2147483687" r:id="rId16"/>
    <p:sldLayoutId id="2147483690" r:id="rId17"/>
    <p:sldLayoutId id="2147483683" r:id="rId18"/>
    <p:sldLayoutId id="2147483702" r:id="rId19"/>
    <p:sldLayoutId id="2147483680" r:id="rId20"/>
    <p:sldLayoutId id="2147483691" r:id="rId21"/>
    <p:sldLayoutId id="2147483707" r:id="rId22"/>
    <p:sldLayoutId id="2147483671" r:id="rId23"/>
    <p:sldLayoutId id="2147483676" r:id="rId24"/>
    <p:sldLayoutId id="2147483675" r:id="rId25"/>
    <p:sldLayoutId id="2147483693" r:id="rId26"/>
    <p:sldLayoutId id="2147483695" r:id="rId27"/>
    <p:sldLayoutId id="2147483696" r:id="rId28"/>
    <p:sldLayoutId id="2147483698" r:id="rId29"/>
    <p:sldLayoutId id="2147483704" r:id="rId30"/>
    <p:sldLayoutId id="2147483708" r:id="rId31"/>
  </p:sldLayoutIdLst>
  <p:txStyles>
    <p:titleStyle>
      <a:lvl1pPr algn="l" defTabSz="914377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377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rgbClr val="FF6600"/>
        </a:buClr>
        <a:buSzPct val="100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1pPr>
      <a:lvl2pPr marL="26517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FF6600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2pPr>
      <a:lvl3pPr marL="4480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FF6600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3pPr>
      <a:lvl4pPr marL="59436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FF6600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4pPr>
      <a:lvl5pPr marL="77724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rgbClr val="FF6600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5pPr>
      <a:lvl6pPr marL="91440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18" Type="http://schemas.openxmlformats.org/officeDocument/2006/relationships/image" Target="../media/image2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17" Type="http://schemas.openxmlformats.org/officeDocument/2006/relationships/image" Target="../media/image28.png"/><Relationship Id="rId2" Type="http://schemas.openxmlformats.org/officeDocument/2006/relationships/image" Target="../media/image13.png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5" Type="http://schemas.openxmlformats.org/officeDocument/2006/relationships/image" Target="../media/image26.png"/><Relationship Id="rId10" Type="http://schemas.openxmlformats.org/officeDocument/2006/relationships/image" Target="../media/image21.png"/><Relationship Id="rId19" Type="http://schemas.openxmlformats.org/officeDocument/2006/relationships/image" Target="../media/image30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9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1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9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9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9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9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9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9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9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9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9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9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9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9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hyperlink" Target="https://obywatel.gov.pl/" TargetMode="External"/><Relationship Id="rId2" Type="http://schemas.openxmlformats.org/officeDocument/2006/relationships/hyperlink" Target="https://epuap.gov.pl/wps/myportal/strefa-klienta/pomoc" TargetMode="External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60.png"/><Relationship Id="rId4" Type="http://schemas.openxmlformats.org/officeDocument/2006/relationships/hyperlink" Target="https://www.youtube.com/channel/UCDDeiw-RUfbe_aW12lI12eQ/feed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1449238" y="1424276"/>
            <a:ext cx="6262777" cy="2271590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FF6600"/>
              </a:buClr>
              <a:buSzPct val="100000"/>
            </a:pPr>
            <a:r>
              <a:rPr lang="pl-PL" cap="none" dirty="0" smtClean="0">
                <a:solidFill>
                  <a:srgbClr val="FF6600"/>
                </a:solidFill>
                <a:latin typeface="Cheddar Jack" panose="02000000000000000000" pitchFamily="2" charset="0"/>
              </a:rPr>
              <a:t>e-mocni:</a:t>
            </a:r>
            <a:br>
              <a:rPr lang="pl-PL" cap="none" dirty="0" smtClean="0">
                <a:solidFill>
                  <a:srgbClr val="FF6600"/>
                </a:solidFill>
                <a:latin typeface="Cheddar Jack" panose="02000000000000000000" pitchFamily="2" charset="0"/>
              </a:rPr>
            </a:br>
            <a:r>
              <a:rPr lang="pl-PL" cap="none" dirty="0" smtClean="0">
                <a:solidFill>
                  <a:srgbClr val="FF6600"/>
                </a:solidFill>
                <a:latin typeface="Cheddar Jack" panose="02000000000000000000" pitchFamily="2" charset="0"/>
              </a:rPr>
              <a:t/>
            </a:r>
            <a:br>
              <a:rPr lang="pl-PL" cap="none" dirty="0" smtClean="0">
                <a:solidFill>
                  <a:srgbClr val="FF6600"/>
                </a:solidFill>
                <a:latin typeface="Cheddar Jack" panose="02000000000000000000" pitchFamily="2" charset="0"/>
              </a:rPr>
            </a:br>
            <a:r>
              <a:rPr lang="pl-PL" sz="4900" dirty="0" smtClean="0"/>
              <a:t>oszczędność i wygoda </a:t>
            </a:r>
            <a:br>
              <a:rPr lang="pl-PL" sz="4900" dirty="0" smtClean="0"/>
            </a:br>
            <a:r>
              <a:rPr lang="pl-PL" sz="4900" dirty="0" smtClean="0"/>
              <a:t>– platforma e-</a:t>
            </a:r>
            <a:r>
              <a:rPr lang="pl-PL" sz="4900" dirty="0" err="1" smtClean="0"/>
              <a:t>puap</a:t>
            </a:r>
            <a:r>
              <a:rPr lang="pl-PL" sz="4900" dirty="0" smtClean="0"/>
              <a:t> dla zaufanych</a:t>
            </a:r>
            <a:endParaRPr lang="pl-PL" sz="4900" dirty="0">
              <a:solidFill>
                <a:schemeClr val="tx1"/>
              </a:solidFill>
              <a:ea typeface="+mn-ea"/>
              <a:cs typeface="Segoe UI" panose="020B0502040204020203" pitchFamily="34" charset="0"/>
            </a:endParaRPr>
          </a:p>
        </p:txBody>
      </p:sp>
      <p:sp>
        <p:nvSpPr>
          <p:cNvPr id="2" name="pole tekstowe 1"/>
          <p:cNvSpPr txBox="1"/>
          <p:nvPr/>
        </p:nvSpPr>
        <p:spPr>
          <a:xfrm>
            <a:off x="2656936" y="5055079"/>
            <a:ext cx="3830128" cy="84538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 fontScale="92500"/>
          </a:bodyPr>
          <a:lstStyle/>
          <a:p>
            <a:pPr algn="ctr"/>
            <a:r>
              <a:rPr lang="pl-PL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Zaangażowanie obywatelskie. Scenariusz 2a</a:t>
            </a:r>
          </a:p>
        </p:txBody>
      </p:sp>
    </p:spTree>
    <p:extLst>
      <p:ext uri="{BB962C8B-B14F-4D97-AF65-F5344CB8AC3E}">
        <p14:creationId xmlns:p14="http://schemas.microsoft.com/office/powerpoint/2010/main" val="297537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Podstawowe usługi na platformie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49263" indent="-449263"/>
            <a:r>
              <a:rPr lang="pl-PL" sz="2400" dirty="0" smtClean="0">
                <a:ea typeface="Segoe UI" panose="020B0502040204020203" pitchFamily="34" charset="0"/>
              </a:rPr>
              <a:t>komunikacja między obywatelami </a:t>
            </a:r>
            <a:br>
              <a:rPr lang="pl-PL" sz="2400" dirty="0" smtClean="0">
                <a:ea typeface="Segoe UI" panose="020B0502040204020203" pitchFamily="34" charset="0"/>
              </a:rPr>
            </a:br>
            <a:r>
              <a:rPr lang="pl-PL" sz="2400" dirty="0" smtClean="0">
                <a:ea typeface="Segoe UI" panose="020B0502040204020203" pitchFamily="34" charset="0"/>
              </a:rPr>
              <a:t>a podmiotami administracji publicznej,</a:t>
            </a:r>
          </a:p>
          <a:p>
            <a:pPr marL="449263" indent="-449263"/>
            <a:r>
              <a:rPr lang="pl-PL" sz="2400" dirty="0" smtClean="0">
                <a:ea typeface="Segoe UI" panose="020B0502040204020203" pitchFamily="34" charset="0"/>
              </a:rPr>
              <a:t>składanie pism „urzędowych” ze skutkiem prawnym dzięki usłudze Profil Zaufany,</a:t>
            </a:r>
          </a:p>
          <a:p>
            <a:pPr marL="449263" indent="-449263"/>
            <a:r>
              <a:rPr lang="pl-PL" sz="2400" dirty="0" smtClean="0">
                <a:ea typeface="Segoe UI" panose="020B0502040204020203" pitchFamily="34" charset="0"/>
              </a:rPr>
              <a:t>udostępnianie elektronicznych wzorów dokumentów urzędowych,</a:t>
            </a:r>
          </a:p>
          <a:p>
            <a:pPr marL="449263" indent="-449263"/>
            <a:r>
              <a:rPr lang="pl-PL" sz="2400" dirty="0" smtClean="0">
                <a:ea typeface="Segoe UI" panose="020B0502040204020203" pitchFamily="34" charset="0"/>
              </a:rPr>
              <a:t>usługa „pisma ogólnego” (wysyłka pisma niewymagającego wzoru).</a:t>
            </a:r>
          </a:p>
          <a:p>
            <a:endParaRPr lang="pl-PL" sz="2400" dirty="0" smtClean="0">
              <a:ea typeface="Segoe UI" panose="020B0502040204020203" pitchFamily="34" charset="0"/>
            </a:endParaRPr>
          </a:p>
          <a:p>
            <a:endParaRPr lang="pl-PL" sz="2400" dirty="0">
              <a:ea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3836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Co można załatwić?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1950" indent="-361950"/>
            <a:r>
              <a:rPr lang="pl-PL" sz="2400" dirty="0" smtClean="0">
                <a:ea typeface="Segoe UI" panose="020B0502040204020203" pitchFamily="34" charset="0"/>
              </a:rPr>
              <a:t>złożyć wniosek o wymianę dowodu osobistego,</a:t>
            </a:r>
          </a:p>
          <a:p>
            <a:pPr marL="361950" indent="-361950"/>
            <a:r>
              <a:rPr lang="pl-PL" sz="2400" dirty="0" smtClean="0">
                <a:ea typeface="Segoe UI" panose="020B0502040204020203" pitchFamily="34" charset="0"/>
              </a:rPr>
              <a:t>wysłać pismo ogólnego do podmiotu publicznego,</a:t>
            </a:r>
          </a:p>
          <a:p>
            <a:pPr marL="361950" indent="-361950"/>
            <a:r>
              <a:rPr lang="pl-PL" sz="2400" dirty="0" smtClean="0">
                <a:ea typeface="Segoe UI" panose="020B0502040204020203" pitchFamily="34" charset="0"/>
              </a:rPr>
              <a:t>zgłosić sprzedaż pojazdu,</a:t>
            </a:r>
          </a:p>
          <a:p>
            <a:pPr marL="361950" indent="-361950"/>
            <a:r>
              <a:rPr lang="pl-PL" sz="2400" dirty="0" smtClean="0">
                <a:ea typeface="Segoe UI" panose="020B0502040204020203" pitchFamily="34" charset="0"/>
              </a:rPr>
              <a:t>złożyć wniosek o 500+,</a:t>
            </a:r>
          </a:p>
          <a:p>
            <a:pPr marL="361950" indent="-361950"/>
            <a:r>
              <a:rPr lang="pl-PL" sz="2400" dirty="0" smtClean="0">
                <a:ea typeface="Segoe UI" panose="020B0502040204020203" pitchFamily="34" charset="0"/>
              </a:rPr>
              <a:t>złożyć wniosek o zmianę kwalifikacji gruntów,</a:t>
            </a:r>
          </a:p>
          <a:p>
            <a:pPr marL="361950" indent="-361950"/>
            <a:r>
              <a:rPr lang="pl-PL" sz="2400" dirty="0" smtClean="0">
                <a:ea typeface="Segoe UI" panose="020B0502040204020203" pitchFamily="34" charset="0"/>
              </a:rPr>
              <a:t>wystąpić o zaświadczenie dotyczące służby wojskowej.</a:t>
            </a:r>
          </a:p>
          <a:p>
            <a:pPr marL="0" indent="0" algn="ctr">
              <a:buNone/>
            </a:pPr>
            <a:r>
              <a:rPr lang="pl-PL" sz="2400" b="1" dirty="0" smtClean="0">
                <a:solidFill>
                  <a:srgbClr val="EA5B0C"/>
                </a:solidFill>
                <a:ea typeface="Segoe UI" panose="020B0502040204020203" pitchFamily="34" charset="0"/>
              </a:rPr>
              <a:t>I wiele, wiele innych!</a:t>
            </a:r>
            <a:endParaRPr lang="pl-PL" sz="2400" b="1" dirty="0">
              <a:solidFill>
                <a:srgbClr val="EA5B0C"/>
              </a:solidFill>
              <a:ea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5006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1208555" y="-407324"/>
            <a:ext cx="7086359" cy="4539390"/>
          </a:xfrm>
        </p:spPr>
        <p:txBody>
          <a:bodyPr/>
          <a:lstStyle/>
          <a:p>
            <a:pPr algn="ctr"/>
            <a:r>
              <a:rPr lang="pl-PL" dirty="0" smtClean="0"/>
              <a:t>WCHODZIMY!</a:t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WWW.EPUAP.GOV.PL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5454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Strona główna platformy epuap.gov.pl. Widać przede wszystkim zachętę do złożenia wniosku o wydanie nowego dowodu osobistego oraz 3 kroki do załatwienia sprawy urzędowowej przez internet: założenie konta, potwierdzenie profilu zaufanego oraz samo załatwianie sprawy przez Internet." title="strona glówna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0826" y="169334"/>
            <a:ext cx="9210509" cy="6457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940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Zrzut z ekranu e-puap pokazujący wyszukiwarkę urzędów (pole do wpisania nazwy i symbol lupy do wyszukiwania)" title="wyszukiwarka urzędów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013" y="2047164"/>
            <a:ext cx="8802588" cy="3111690"/>
          </a:xfrm>
          <a:prstGeom prst="rect">
            <a:avLst/>
          </a:prstGeom>
        </p:spPr>
      </p:pic>
      <p:sp>
        <p:nvSpPr>
          <p:cNvPr id="3" name="pole tekstowe 2"/>
          <p:cNvSpPr txBox="1"/>
          <p:nvPr/>
        </p:nvSpPr>
        <p:spPr>
          <a:xfrm>
            <a:off x="2142699" y="272955"/>
            <a:ext cx="4640238" cy="46402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pPr algn="ctr"/>
            <a:r>
              <a:rPr lang="pl-PL" b="1" dirty="0" smtClean="0"/>
              <a:t>WYSZUKIWARKA URZĘDÓW</a:t>
            </a:r>
          </a:p>
        </p:txBody>
      </p:sp>
    </p:spTree>
    <p:extLst>
      <p:ext uri="{BB962C8B-B14F-4D97-AF65-F5344CB8AC3E}">
        <p14:creationId xmlns:p14="http://schemas.microsoft.com/office/powerpoint/2010/main" val="27532766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 descr="Zrzut strony głównej platformy e-puap pokazujący katalog spraw, czyli bloczki (widać 12, jest więcej) z listą wybranych usług w danych obszarach." title="platforma - katalog spraw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461" y="0"/>
            <a:ext cx="79130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5273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Na ekranie znajduje się 18 grafik przedstawiających wybrane (większość) kategorii tematycznych, na które podzielone są usługi dostępne przez platformę e-Puap. Tutaj - 500 plus" title="500 plu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5696" y="972402"/>
            <a:ext cx="2525814" cy="705322"/>
          </a:xfrm>
          <a:prstGeom prst="rect">
            <a:avLst/>
          </a:prstGeom>
        </p:spPr>
      </p:pic>
      <p:pic>
        <p:nvPicPr>
          <p:cNvPr id="3" name="Obraz 2" descr="Na ekranie znajduje się 18 grafik przedstawiających wybrane (większość) kategorii tematycznych, na które podzielone są usługi dostępne przez platformę e-Puap. Tutaj - najnowsze usługi." title="najnowsze usługi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337" y="962871"/>
            <a:ext cx="2621128" cy="714853"/>
          </a:xfrm>
          <a:prstGeom prst="rect">
            <a:avLst/>
          </a:prstGeom>
        </p:spPr>
      </p:pic>
      <p:pic>
        <p:nvPicPr>
          <p:cNvPr id="4" name="Obraz 3" descr="Na ekranie znajduje się 18 grafik przedstawiających wybrane (większość) kategorii tematycznych, na które podzielone są usługi dostępne przez platformę e-Puap. Tutaj - sprawy obywatelskie" title="Sprawy obywatelski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0878" y="977167"/>
            <a:ext cx="2563940" cy="686259"/>
          </a:xfrm>
          <a:prstGeom prst="rect">
            <a:avLst/>
          </a:prstGeom>
        </p:spPr>
      </p:pic>
      <p:pic>
        <p:nvPicPr>
          <p:cNvPr id="5" name="Obraz 4" descr="Na ekranie znajduje się 18 grafik przedstawiających wybrane (większość) kategorii tematycznych, na które podzielone są usługi dostępne przez platformę e-Puap. Tutaj - praca i zatrudnienie" title="praca i zatrudnieni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5274" y="1942276"/>
            <a:ext cx="2640191" cy="762510"/>
          </a:xfrm>
          <a:prstGeom prst="rect">
            <a:avLst/>
          </a:prstGeom>
        </p:spPr>
      </p:pic>
      <p:pic>
        <p:nvPicPr>
          <p:cNvPr id="6" name="Obraz 5" descr="Na ekranie znajduje się 18 grafik przedstawiających wybrane (większość) kategorii tematycznych, na które podzielone są usługi dostępne przez platformę e-Puap. Tutaj - przedsiębiorczość" title="przedsiębiorczość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05227" y="1942276"/>
            <a:ext cx="2516283" cy="695790"/>
          </a:xfrm>
          <a:prstGeom prst="rect">
            <a:avLst/>
          </a:prstGeom>
        </p:spPr>
      </p:pic>
      <p:pic>
        <p:nvPicPr>
          <p:cNvPr id="7" name="Obraz 6" descr="Na ekranie znajduje się 18 grafik przedstawiających wybrane (większość) kategorii tematycznych, na które podzielone są usługi dostępne przez platformę e-Puap. Tutaj - podatki, opłatgy, cła." title="Podatki, oplaty, cła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1057" y="2969338"/>
            <a:ext cx="2554408" cy="714853"/>
          </a:xfrm>
          <a:prstGeom prst="rect">
            <a:avLst/>
          </a:prstGeom>
        </p:spPr>
      </p:pic>
      <p:pic>
        <p:nvPicPr>
          <p:cNvPr id="8" name="Obraz 7" descr="Na ekranie znajduje się 18 grafik przedstawiających wybrane (większość) kategorii tematycznych, na które podzielone są usługi dostępne przez platformę e-Puap. Tutaj - edukacja." title="edukacja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80410" y="1951807"/>
            <a:ext cx="2554408" cy="686259"/>
          </a:xfrm>
          <a:prstGeom prst="rect">
            <a:avLst/>
          </a:prstGeom>
        </p:spPr>
      </p:pic>
      <p:pic>
        <p:nvPicPr>
          <p:cNvPr id="10" name="Obraz 9" descr="Na ekranie znajduje się 18 grafik przedstawiających wybrane (większość) kategorii tematycznych, na które podzielone są usługi dostępne przez platformę e-Puap. Tutaj - zdrowie." title="Zdrowie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25440" y="2887849"/>
            <a:ext cx="2583002" cy="686259"/>
          </a:xfrm>
          <a:prstGeom prst="rect">
            <a:avLst/>
          </a:prstGeom>
        </p:spPr>
      </p:pic>
      <p:pic>
        <p:nvPicPr>
          <p:cNvPr id="11" name="Obraz 10" descr="Na ekranie znajduje się 18 grafik przedstawiających wybrane (większość) kategorii tematycznych, na które podzielone są usługi dostępne przez platformę e-Puap. Tutaj - zabezpieczenia społeczne." title="Zabezpieczenia społeczne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71057" y="3948743"/>
            <a:ext cx="2573471" cy="695790"/>
          </a:xfrm>
          <a:prstGeom prst="rect">
            <a:avLst/>
          </a:prstGeom>
        </p:spPr>
      </p:pic>
      <p:pic>
        <p:nvPicPr>
          <p:cNvPr id="12" name="Obraz 11" descr="Na ekranie znajduje się 18 grafik przedstawiających wybrane (większość) kategorii tematycznych, na które podzielone są usługi dostępne przez platformę e-Puap. Tutaj - prawo i sądownictwo." title="Prawo i sądownictwo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576633" y="3910617"/>
            <a:ext cx="2563940" cy="676728"/>
          </a:xfrm>
          <a:prstGeom prst="rect">
            <a:avLst/>
          </a:prstGeom>
        </p:spPr>
      </p:pic>
      <p:pic>
        <p:nvPicPr>
          <p:cNvPr id="13" name="Obraz 12" descr="Na ekranie znajduje się 18 grafik przedstawiających wybrane (większość) kategorii tematycznych, na które podzielone są usługi dostępne przez platformę e-Puap. Tutaj - egzekucja." title="Egzekucja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425440" y="3862489"/>
            <a:ext cx="2554408" cy="648133"/>
          </a:xfrm>
          <a:prstGeom prst="rect">
            <a:avLst/>
          </a:prstGeom>
        </p:spPr>
      </p:pic>
      <p:pic>
        <p:nvPicPr>
          <p:cNvPr id="14" name="Obraz 13" descr="Na ekranie znajduje się 18 grafik przedstawiających wybrane (większość) kategorii tematycznych, na które podzielone są usługi dostępne przez platformę e-Puap. Tutaj - motoryzacja i transport." title="Motoryzacja i transport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80588" y="4909085"/>
            <a:ext cx="2563940" cy="695790"/>
          </a:xfrm>
          <a:prstGeom prst="rect">
            <a:avLst/>
          </a:prstGeom>
        </p:spPr>
      </p:pic>
      <p:pic>
        <p:nvPicPr>
          <p:cNvPr id="15" name="Obraz 14" descr="Na ekranie znajduje się 18 grafik przedstawiających wybrane (większość) kategorii tematycznych, na które podzielone są usługi dostępne przez platformę e-Puap. Tutaj - budownictwo i mieszkania." title="Budownictwo i mieszkania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605227" y="4834960"/>
            <a:ext cx="2602065" cy="705322"/>
          </a:xfrm>
          <a:prstGeom prst="rect">
            <a:avLst/>
          </a:prstGeom>
        </p:spPr>
      </p:pic>
      <p:pic>
        <p:nvPicPr>
          <p:cNvPr id="16" name="Obraz 15" descr="Na ekranie znajduje się 18 grafik przedstawiających wybrane (większość) kategorii tematycznych, na które podzielone są usługi dostępne przez platformę e-Puap. Tutaj - rolnictwo." title="Rolnictwo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454034" y="4797826"/>
            <a:ext cx="2525814" cy="724384"/>
          </a:xfrm>
          <a:prstGeom prst="rect">
            <a:avLst/>
          </a:prstGeom>
        </p:spPr>
      </p:pic>
      <p:pic>
        <p:nvPicPr>
          <p:cNvPr id="17" name="Obraz 16" descr="Na ekranie znajduje się 18 grafik przedstawiających wybrane (większość) kategorii tematycznych, na które podzielone są usługi dostępne przez platformę e-Puap. Tutaj - kultura, sport i turystyka." title="Kultura, sport i turystyka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99651" y="5874138"/>
            <a:ext cx="2544877" cy="695790"/>
          </a:xfrm>
          <a:prstGeom prst="rect">
            <a:avLst/>
          </a:prstGeom>
        </p:spPr>
      </p:pic>
      <p:pic>
        <p:nvPicPr>
          <p:cNvPr id="18" name="Obraz 17" descr="Na ekranie znajduje się 18 grafik przedstawiających wybrane (większość) kategorii tematycznych, na które podzielone są usługi dostępne przez platformę e-Puap. Tutaj - infrastruktura." title="Infrastruktura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719603" y="5787897"/>
            <a:ext cx="2487689" cy="733916"/>
          </a:xfrm>
          <a:prstGeom prst="rect">
            <a:avLst/>
          </a:prstGeom>
        </p:spPr>
      </p:pic>
      <p:pic>
        <p:nvPicPr>
          <p:cNvPr id="19" name="Obraz 18" descr="Na ekranie znajduje się 18 grafik przedstawiających wybrane (większość) kategorii tematycznych, na które podzielone są usługi dostępne przez platformę e-Puap. Tutaj - dofinansowanie z funduszy UE." title="Dofinansowanie z UE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406377" y="5809414"/>
            <a:ext cx="2592534" cy="724384"/>
          </a:xfrm>
          <a:prstGeom prst="rect">
            <a:avLst/>
          </a:prstGeom>
        </p:spPr>
      </p:pic>
      <p:sp>
        <p:nvSpPr>
          <p:cNvPr id="20" name="pole tekstowe 19"/>
          <p:cNvSpPr txBox="1"/>
          <p:nvPr/>
        </p:nvSpPr>
        <p:spPr>
          <a:xfrm>
            <a:off x="2142699" y="272955"/>
            <a:ext cx="4640238" cy="46402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pPr algn="ctr"/>
            <a:r>
              <a:rPr lang="pl-PL" b="1" dirty="0" smtClean="0"/>
              <a:t>KATALOG SPRAW</a:t>
            </a:r>
          </a:p>
        </p:txBody>
      </p:sp>
      <p:pic>
        <p:nvPicPr>
          <p:cNvPr id="21" name="Obraz 20" descr="Na ekranie znajduje się 18 grafik przedstawiających wybrane (większość) kategorii tematycznych, na które podzielone są usługi dostępne przez platformę e-Puap. Tutaj - bezpieczeństwo narodowe." title="Bezpieczeństwo narodowe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3562336" y="2919308"/>
            <a:ext cx="2592534" cy="686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6882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dirty="0" err="1" smtClean="0">
                <a:solidFill>
                  <a:srgbClr val="EA5B0C"/>
                </a:solidFill>
              </a:rPr>
              <a:t>PAMIĘtacie</a:t>
            </a:r>
            <a:r>
              <a:rPr lang="pl-PL" dirty="0" smtClean="0">
                <a:solidFill>
                  <a:srgbClr val="EA5B0C"/>
                </a:solidFill>
              </a:rPr>
              <a:t> te postaci z poprzedniego szkolenia? Musicie być zalogowanymi użytkownikami, żeby korzystać z </a:t>
            </a:r>
            <a:r>
              <a:rPr lang="pl-PL" dirty="0" err="1" smtClean="0">
                <a:solidFill>
                  <a:srgbClr val="EA5B0C"/>
                </a:solidFill>
              </a:rPr>
              <a:t>epuapu</a:t>
            </a:r>
            <a:r>
              <a:rPr lang="pl-PL" dirty="0" smtClean="0">
                <a:solidFill>
                  <a:srgbClr val="EA5B0C"/>
                </a:solidFill>
              </a:rPr>
              <a:t>!</a:t>
            </a:r>
            <a:endParaRPr lang="pl-PL" dirty="0">
              <a:solidFill>
                <a:srgbClr val="EA5B0C"/>
              </a:solidFill>
            </a:endParaRPr>
          </a:p>
        </p:txBody>
      </p:sp>
      <p:pic>
        <p:nvPicPr>
          <p:cNvPr id="9" name="Symbol zastępczy obrazu 8" descr="Grafika przedstawiająca parę - kobietę i mężczyznę." title="Para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06" b="13106"/>
          <a:stretch>
            <a:fillRect/>
          </a:stretch>
        </p:blipFill>
        <p:spPr/>
      </p:pic>
      <p:sp>
        <p:nvSpPr>
          <p:cNvPr id="10" name="pole tekstowe 9"/>
          <p:cNvSpPr txBox="1"/>
          <p:nvPr/>
        </p:nvSpPr>
        <p:spPr>
          <a:xfrm>
            <a:off x="7391400" y="4180114"/>
            <a:ext cx="1750314" cy="29391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r>
              <a:rPr lang="pl-PL" sz="1000" dirty="0" err="1"/>
              <a:t>Designed</a:t>
            </a:r>
            <a:r>
              <a:rPr lang="pl-PL" sz="1000" dirty="0"/>
              <a:t> by </a:t>
            </a:r>
            <a:r>
              <a:rPr lang="pl-PL" sz="1000" dirty="0" err="1"/>
              <a:t>ddraw</a:t>
            </a:r>
            <a:r>
              <a:rPr lang="pl-PL" sz="1000" dirty="0"/>
              <a:t> / </a:t>
            </a:r>
            <a:r>
              <a:rPr lang="pl-PL" sz="1000" dirty="0" err="1"/>
              <a:t>Freepik</a:t>
            </a:r>
            <a:endParaRPr lang="pl-PL" sz="1000" dirty="0" smtClean="0"/>
          </a:p>
        </p:txBody>
      </p:sp>
    </p:spTree>
    <p:extLst>
      <p:ext uri="{BB962C8B-B14F-4D97-AF65-F5344CB8AC3E}">
        <p14:creationId xmlns:p14="http://schemas.microsoft.com/office/powerpoint/2010/main" val="29638533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>
                <a:solidFill>
                  <a:srgbClr val="EA5B0C"/>
                </a:solidFill>
              </a:rPr>
              <a:t>Znajdź właściwą </a:t>
            </a:r>
            <a:r>
              <a:rPr lang="pl-PL" dirty="0" smtClean="0">
                <a:solidFill>
                  <a:srgbClr val="EA5B0C"/>
                </a:solidFill>
              </a:rPr>
              <a:t>zakładkę</a:t>
            </a:r>
            <a:br>
              <a:rPr lang="pl-PL" dirty="0" smtClean="0">
                <a:solidFill>
                  <a:srgbClr val="EA5B0C"/>
                </a:solidFill>
              </a:rPr>
            </a:br>
            <a:r>
              <a:rPr lang="pl-PL" dirty="0" smtClean="0">
                <a:solidFill>
                  <a:srgbClr val="EA5B0C"/>
                </a:solidFill>
              </a:rPr>
              <a:t>i </a:t>
            </a:r>
            <a:r>
              <a:rPr lang="pl-PL" dirty="0" smtClean="0">
                <a:solidFill>
                  <a:srgbClr val="EA5B0C"/>
                </a:solidFill>
              </a:rPr>
              <a:t>się zaloguj</a:t>
            </a:r>
            <a:endParaRPr lang="pl-PL" dirty="0">
              <a:solidFill>
                <a:srgbClr val="EA5B0C"/>
              </a:solidFill>
            </a:endParaRPr>
          </a:p>
        </p:txBody>
      </p:sp>
      <p:pic>
        <p:nvPicPr>
          <p:cNvPr id="4" name="Symbol zastępczy obrazu 3" descr="Zrzut ze strony głównej ze strzałką wskazującą link do zalogowania się na platformie." title="zaloguj się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7498" b="7498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5849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1208555" y="-407324"/>
            <a:ext cx="6641033" cy="4539390"/>
          </a:xfrm>
        </p:spPr>
        <p:txBody>
          <a:bodyPr/>
          <a:lstStyle/>
          <a:p>
            <a:pPr algn="ctr"/>
            <a:r>
              <a:rPr lang="pl-PL" dirty="0" smtClean="0"/>
              <a:t>sprawdź, czy na pewno masz potwierdzony profil zaufany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65013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 descr="logo projektu &quot;e-Mocni: cyfrowe umiejętności, realne korzyści&quot;, czyli stylizowany napis e-Mocni w polu imitującym znak &quot;@&quot; oraz opisem &quot;cyfrowe umiejętności - realne korzyści&quot;" title="logo projektu e-Mocni...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997" y="31997"/>
            <a:ext cx="6794006" cy="6794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440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>
                <a:solidFill>
                  <a:srgbClr val="EA5B0C"/>
                </a:solidFill>
              </a:rPr>
              <a:t>Kliknij na strzałkę przy zakładce swojego profilu…</a:t>
            </a:r>
            <a:endParaRPr lang="pl-PL" dirty="0">
              <a:solidFill>
                <a:srgbClr val="EA5B0C"/>
              </a:solidFill>
            </a:endParaRPr>
          </a:p>
        </p:txBody>
      </p:sp>
      <p:pic>
        <p:nvPicPr>
          <p:cNvPr id="6" name="Symbol zastępczy obrazu 5" descr="Zrzut z ekranu - strona główna po zalogowaniu, strzałka wskazuje zakładkę wejścia w profil użytkownika." title="profil użytkownika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83" b="1108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333387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>
                <a:solidFill>
                  <a:srgbClr val="EA5B0C"/>
                </a:solidFill>
              </a:rPr>
              <a:t>I wybierz „moje profile zaufane”</a:t>
            </a:r>
            <a:endParaRPr lang="pl-PL" dirty="0">
              <a:solidFill>
                <a:srgbClr val="EA5B0C"/>
              </a:solidFill>
            </a:endParaRPr>
          </a:p>
        </p:txBody>
      </p:sp>
      <p:pic>
        <p:nvPicPr>
          <p:cNvPr id="4" name="Symbol zastępczy obrazu 3" descr="Zrzut z ekranu pokazujący rozwinięte menu uzytkownika, widać pozycje: zarządzanie kontem, moje profile zaufane, zarządzanie logowaniem, utwórz profil firmy lub instytucji oraz rejestr zdarzeń." title="menu użytkownika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07" b="2040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205804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1208555" y="-407324"/>
            <a:ext cx="6641033" cy="4539390"/>
          </a:xfrm>
        </p:spPr>
        <p:txBody>
          <a:bodyPr/>
          <a:lstStyle/>
          <a:p>
            <a:pPr algn="ctr"/>
            <a:r>
              <a:rPr lang="pl-PL" dirty="0" smtClean="0"/>
              <a:t>Co widzisz?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115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ymbol zastępczy obrazu 4" descr="Zrzut z ekranu pokazujący szczegóły profilu zaufanego i potwierdzające, że profil jest potwierdzony. Widoczne są (zamazane dane - pozycje: identyfikator użytkownika, pierwsze imię i drugie imię." title="profil zaufany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82" b="13182"/>
          <a:stretch>
            <a:fillRect/>
          </a:stretch>
        </p:blipFill>
        <p:spPr>
          <a:xfrm>
            <a:off x="512384" y="261214"/>
            <a:ext cx="8166102" cy="2472247"/>
          </a:xfrm>
        </p:spPr>
      </p:pic>
      <p:pic>
        <p:nvPicPr>
          <p:cNvPr id="6" name="Symbol zastępczy obrazu 5" descr="Widok po wejściu w zakładkę profile zaufane. Widoczne komunikaty &quot;Użytkownik nie posiada ważnego profilu zaufanego&quot; oraz &quot;Masz niepotwierdzony wniosek o profil zaufany&quot;." title="brak profilu zaufanego"/>
          <p:cNvPicPr>
            <a:picLocks noGrp="1" noChangeAspect="1"/>
          </p:cNvPicPr>
          <p:nvPr>
            <p:ph type="pic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69" b="25869"/>
          <a:stretch>
            <a:fillRect/>
          </a:stretch>
        </p:blipFill>
        <p:spPr/>
      </p:pic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dirty="0" smtClean="0">
                <a:solidFill>
                  <a:srgbClr val="EA5B0C"/>
                </a:solidFill>
              </a:rPr>
              <a:t>To, co na górze? Czy to, co na dole?</a:t>
            </a:r>
            <a:endParaRPr lang="pl-PL" dirty="0">
              <a:solidFill>
                <a:srgbClr val="EA5B0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6363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smtClean="0"/>
              <a:t>Część </a:t>
            </a:r>
            <a:r>
              <a:rPr lang="pl-PL" dirty="0"/>
              <a:t>2</a:t>
            </a:r>
            <a:r>
              <a:rPr lang="pl-PL" dirty="0" smtClean="0"/>
              <a:t> </a:t>
            </a:r>
            <a:br>
              <a:rPr lang="pl-PL" dirty="0" smtClean="0"/>
            </a:br>
            <a:r>
              <a:rPr lang="pl-PL" dirty="0" smtClean="0"/>
              <a:t>Wypróbuj usługę</a:t>
            </a:r>
            <a:br>
              <a:rPr lang="pl-PL" dirty="0" smtClean="0"/>
            </a:br>
            <a:r>
              <a:rPr lang="pl-PL" dirty="0" smtClean="0"/>
              <a:t>– spis wyborców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66719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8" name="Symbol zastępczy obrazu 7" descr="Grafika przedstawiająca przezroczystą urnę i wpadającą do nich kartę do głosowania z zaznaczoną (wybraną) jedną z dwóch opcji." title="urna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4" r="3254"/>
          <a:stretch>
            <a:fillRect/>
          </a:stretch>
        </p:blipFill>
        <p:spPr/>
      </p:pic>
      <p:sp>
        <p:nvSpPr>
          <p:cNvPr id="10" name="Symbol zastępczy zawartości 9"/>
          <p:cNvSpPr>
            <a:spLocks noGrp="1"/>
          </p:cNvSpPr>
          <p:nvPr>
            <p:ph idx="10"/>
          </p:nvPr>
        </p:nvSpPr>
        <p:spPr>
          <a:xfrm>
            <a:off x="5568184" y="1269076"/>
            <a:ext cx="3009759" cy="4539389"/>
          </a:xfrm>
        </p:spPr>
        <p:txBody>
          <a:bodyPr/>
          <a:lstStyle/>
          <a:p>
            <a:pPr marL="0" indent="0">
              <a:buNone/>
            </a:pPr>
            <a:r>
              <a:rPr lang="pl-PL" sz="3200" dirty="0" smtClean="0"/>
              <a:t>Nie zawsze możesz głosować – urlop, sanatorium, wizyta rodzinna…</a:t>
            </a:r>
          </a:p>
          <a:p>
            <a:pPr marL="0" indent="0">
              <a:buNone/>
            </a:pPr>
            <a:endParaRPr lang="pl-PL" sz="3200" dirty="0" smtClean="0"/>
          </a:p>
          <a:p>
            <a:pPr marL="0" indent="0">
              <a:buNone/>
            </a:pPr>
            <a:r>
              <a:rPr lang="pl-PL" sz="3200" dirty="0" smtClean="0">
                <a:solidFill>
                  <a:srgbClr val="EA5B0C"/>
                </a:solidFill>
              </a:rPr>
              <a:t>A może możesz?</a:t>
            </a:r>
            <a:endParaRPr lang="pl-PL" sz="3200" dirty="0">
              <a:solidFill>
                <a:srgbClr val="EA5B0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2862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Zrzut ze strony głównej platformy z widocznymi niektóeymi kategoriami spraw i czerwoną strzałką nakierowaną na link &quot;Najczęściej załatwiane sprawy&quot; w kategoii &quot;sprawy obywatelskie&quot;." title="katalog spraw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435" y="513171"/>
            <a:ext cx="8795130" cy="5831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1638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 descr="Zrzut z podstrony S'prawy obywatelskie&quot;. Widać różne rodzaje spraw w tej kategorii, czerwona strzałka wskazuje &quot;dopisanie do spisu wyborców&quot;." title="sprawy obywatelski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127" y="1775744"/>
            <a:ext cx="8337745" cy="330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7169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Zrzut ze strony wprowadzającej we wniosek o dopisanie do wpisu wyborców. Znajdują się na nim informacje wstępne, jak okreslenie organu, wymaganych dokumentów itd. Strzałka wskazuje aktywny bloczek z tekstem &quot;załatw sprawę&quot;." title="dopisanie do spisu wyborców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6097"/>
            <a:ext cx="9144000" cy="5525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1728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Zrzut pierwszej części wniosku o dopisanie do spisu wyborców. Widać rubryki pozwalające podać miejsce i datę składania wniosku oraz jego przedmiot: dopisanie do spisu w miejscu pobytu stałego lub czasowego, dopisanie wyborcy nigdzie nie zarejestrowanego lub dopisanie żołnierza lub osoby z innych służb." title="wniosek - częś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993" y="1137311"/>
            <a:ext cx="7766014" cy="458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4324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5" descr="e-Mocni: cyfrowe umiejętności, realne korzyści" title="tytuł projektu"/>
          <p:cNvSpPr/>
          <p:nvPr/>
        </p:nvSpPr>
        <p:spPr>
          <a:xfrm>
            <a:off x="0" y="0"/>
            <a:ext cx="9144000" cy="4585349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ymbol zastępczy tekstu 3" descr="e-mocni: cyfrowe umiejętności, realne korzyści" title="tytuł projektu"/>
          <p:cNvSpPr>
            <a:spLocks noGrp="1"/>
          </p:cNvSpPr>
          <p:nvPr>
            <p:ph type="body" idx="1"/>
          </p:nvPr>
        </p:nvSpPr>
        <p:spPr>
          <a:xfrm>
            <a:off x="489410" y="487890"/>
            <a:ext cx="8155825" cy="3183060"/>
          </a:xfrm>
        </p:spPr>
        <p:txBody>
          <a:bodyPr>
            <a:noAutofit/>
          </a:bodyPr>
          <a:lstStyle/>
          <a:p>
            <a:pPr algn="ctr"/>
            <a:r>
              <a:rPr lang="pl-PL" sz="6000" dirty="0" smtClean="0">
                <a:solidFill>
                  <a:schemeClr val="bg1"/>
                </a:solidFill>
                <a:latin typeface="+mj-lt"/>
              </a:rPr>
              <a:t>E-MOCNI: </a:t>
            </a:r>
          </a:p>
          <a:p>
            <a:pPr algn="ctr"/>
            <a:r>
              <a:rPr lang="pl-PL" sz="6000" dirty="0" smtClean="0">
                <a:solidFill>
                  <a:schemeClr val="bg1"/>
                </a:solidFill>
                <a:latin typeface="+mj-lt"/>
              </a:rPr>
              <a:t>CYFROWE UMIEJĘTNOŚCI, </a:t>
            </a:r>
            <a:br>
              <a:rPr lang="pl-PL" sz="6000" dirty="0" smtClean="0">
                <a:solidFill>
                  <a:schemeClr val="bg1"/>
                </a:solidFill>
                <a:latin typeface="+mj-lt"/>
              </a:rPr>
            </a:br>
            <a:r>
              <a:rPr lang="pl-PL" sz="6000" dirty="0" smtClean="0">
                <a:solidFill>
                  <a:schemeClr val="bg1"/>
                </a:solidFill>
                <a:latin typeface="+mj-lt"/>
              </a:rPr>
              <a:t>REALNE KORZYŚCI</a:t>
            </a:r>
            <a:endParaRPr lang="pl-PL" sz="6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914400" y="4978400"/>
            <a:ext cx="2404533" cy="15070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3" name="Symbol zastępczy zawartości 2" descr="Fundusze Europejskie. Program Operacyjny Polska Cyfrowa - czyli napisy oraz element graficzny: na niebieskim prostokącie biała, czerwona i żółta gwiazdka;&#10;Projekt &quot;e-Mocni: cyfrowe umiejętności, realne korzyści&quot; - napis &quot;e-Mocni oraz &quot;cyfrowe umiejętności, realne korzyści - obrysowane elementem graficznym przypominającym znak &quot;@&quot;;&#10;Unia Europejska Europejski Fundusz Rozwoju Regionalnego - na niebieskim, prostokątnym tle okrąg wyznaczony żółtymi gwiazdkami)" title="loga"/>
          <p:cNvPicPr>
            <a:picLocks noGrp="1" noChangeAspect="1"/>
          </p:cNvPicPr>
          <p:nvPr>
            <p:ph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14" y="5023662"/>
            <a:ext cx="7963221" cy="1461805"/>
          </a:xfrm>
        </p:spPr>
      </p:pic>
    </p:spTree>
    <p:extLst>
      <p:ext uri="{BB962C8B-B14F-4D97-AF65-F5344CB8AC3E}">
        <p14:creationId xmlns:p14="http://schemas.microsoft.com/office/powerpoint/2010/main" val="648294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Zrzut drugiej części wniosku o dopisanie do spisu wyborców. Widać rubryki pozwalające na wybór gminy, w której osoba chce głosować oraz rodzaj wyborów, w jakich chce brać udział (do parlamentu, prezydenckie, do parlamentu europejskiego, do organów samorządu lokalnego, uzupełniające do senatu)." title="wniosek - 2 część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012" y="1099196"/>
            <a:ext cx="8413976" cy="4659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11953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Zrzut trzeciej części wniosku o dopisanie do spisu wyborców. Widać rubryki pozwalające na określenie danych wnioskodawcy (część jest wypelniona automatycznie), numeru PESEL i daty urodzenia oraz miejsca stałego zamieszkania." title="wniosek - 3 część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185" y="589402"/>
            <a:ext cx="8299630" cy="5679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6113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Zrzut czwartej części wniosku o dopisanie do spisu wyborców. Widać rubrykę pozwalającą na załączenie załączników, które tu jednak nie są wymaga oraz aktywne bloczki: zapisz oraz dalej. Strzałka wskazuje na &quot;dalej&quot;." title="wniosek 4 część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892" y="1432705"/>
            <a:ext cx="8328216" cy="3992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67440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Zrzut kolejnej części wniosku o dopisanie do spisu wyborców. Widać komunikat, że dokument nie został jeszcze zaadresowany oraz dwa przyciski - powrót do edycji oraz podpisz. Poniżej widać całą treść wypełnionego wniosku." title="wniosek 5 część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488" y="684691"/>
            <a:ext cx="8595024" cy="5488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94017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>
                <a:solidFill>
                  <a:srgbClr val="EA5B0C"/>
                </a:solidFill>
              </a:rPr>
              <a:t>I to już finał</a:t>
            </a:r>
            <a:r>
              <a:rPr lang="pl-PL" dirty="0" smtClean="0">
                <a:solidFill>
                  <a:srgbClr val="EA5B0C"/>
                </a:solidFill>
                <a:sym typeface="Wingdings" panose="05000000000000000000" pitchFamily="2" charset="2"/>
              </a:rPr>
              <a:t></a:t>
            </a:r>
            <a:endParaRPr lang="pl-PL" dirty="0">
              <a:solidFill>
                <a:srgbClr val="EA5B0C"/>
              </a:solidFill>
            </a:endParaRPr>
          </a:p>
        </p:txBody>
      </p:sp>
      <p:pic>
        <p:nvPicPr>
          <p:cNvPr id="9" name="Symbol zastępczy obrazu 8" descr="Zrzut pokazujący komunikat, który pojawia się po kliknięciu &quot;podpisz&quot;. Wyświetla się opcja podpisania albo certyfikatem kwalifikowanym, albo porfilem zaufanym." title="wniosek - finał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75" b="5375"/>
          <a:stretch>
            <a:fillRect/>
          </a:stretch>
        </p:blipFill>
        <p:spPr/>
      </p:pic>
      <p:pic>
        <p:nvPicPr>
          <p:cNvPr id="12" name="Symbol zastępczy obrazu 11" descr="Ostatni komunikat, zawierający pole do wpisania hasła sms, które przychodzi w momencie wybrania opcji &quot;podpisz profilem zaufanym&quot;." title="wniosek autoryzacja"/>
          <p:cNvPicPr>
            <a:picLocks noGrp="1" noChangeAspect="1"/>
          </p:cNvPicPr>
          <p:nvPr>
            <p:ph type="pic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17" b="7517"/>
          <a:stretch>
            <a:fillRect/>
          </a:stretch>
        </p:blipFill>
        <p:spPr>
          <a:xfrm>
            <a:off x="571689" y="4103518"/>
            <a:ext cx="7947741" cy="2406139"/>
          </a:xfrm>
        </p:spPr>
      </p:pic>
    </p:spTree>
    <p:extLst>
      <p:ext uri="{BB962C8B-B14F-4D97-AF65-F5344CB8AC3E}">
        <p14:creationId xmlns:p14="http://schemas.microsoft.com/office/powerpoint/2010/main" val="301617373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1562263" y="1635618"/>
            <a:ext cx="6641033" cy="2595954"/>
          </a:xfrm>
        </p:spPr>
        <p:txBody>
          <a:bodyPr/>
          <a:lstStyle/>
          <a:p>
            <a:pPr algn="ctr"/>
            <a:r>
              <a:rPr lang="pl-PL" dirty="0" smtClean="0"/>
              <a:t>Teraz wasza kolej!</a:t>
            </a:r>
            <a:br>
              <a:rPr lang="pl-PL" dirty="0" smtClean="0"/>
            </a:br>
            <a:r>
              <a:rPr lang="pl-PL" dirty="0" smtClean="0"/>
              <a:t>zadanie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3508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dirty="0" smtClean="0"/>
              <a:t>Zadanie</a:t>
            </a:r>
            <a:br>
              <a:rPr lang="pl-PL" dirty="0" smtClean="0"/>
            </a:br>
            <a:r>
              <a:rPr lang="pl-PL" dirty="0" smtClean="0"/>
              <a:t>– dopisanie do spisu wyborców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4025" indent="-454025"/>
            <a:r>
              <a:rPr lang="pl-PL" sz="2800" dirty="0" smtClean="0"/>
              <a:t>wejdź na stronę epuap.gov.pl</a:t>
            </a:r>
          </a:p>
          <a:p>
            <a:pPr marL="454025" indent="-454025"/>
            <a:r>
              <a:rPr lang="pl-PL" sz="2800" dirty="0" smtClean="0"/>
              <a:t>zaloguj się</a:t>
            </a:r>
          </a:p>
          <a:p>
            <a:pPr marL="454025" indent="-454025"/>
            <a:r>
              <a:rPr lang="pl-PL" sz="2800" dirty="0" smtClean="0"/>
              <a:t>„dopisz się” do spisu wyborców w innej gminie wg instrukcji</a:t>
            </a:r>
          </a:p>
          <a:p>
            <a:pPr marL="454025" indent="-454025"/>
            <a:r>
              <a:rPr lang="pl-PL" sz="2800" dirty="0" smtClean="0"/>
              <a:t>zatrzymaj się na etapie autoryzacji </a:t>
            </a:r>
            <a:r>
              <a:rPr lang="pl-PL" sz="2800" dirty="0" err="1" smtClean="0"/>
              <a:t>SMSem</a:t>
            </a:r>
            <a:r>
              <a:rPr lang="pl-PL" sz="2800" dirty="0" smtClean="0"/>
              <a:t> – chyba, że chcesz naprawdę chcesz sprawdzić, jak to działa</a:t>
            </a:r>
            <a:r>
              <a:rPr lang="pl-PL" sz="2800" dirty="0" smtClean="0">
                <a:sym typeface="Wingdings" panose="05000000000000000000" pitchFamily="2" charset="2"/>
              </a:rPr>
              <a:t></a:t>
            </a:r>
            <a:endParaRPr lang="pl-PL" sz="2800" dirty="0"/>
          </a:p>
        </p:txBody>
      </p:sp>
    </p:spTree>
    <p:extLst>
      <p:ext uri="{BB962C8B-B14F-4D97-AF65-F5344CB8AC3E}">
        <p14:creationId xmlns:p14="http://schemas.microsoft.com/office/powerpoint/2010/main" val="236387387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1339184" y="1269076"/>
            <a:ext cx="7412930" cy="4539390"/>
          </a:xfrm>
        </p:spPr>
        <p:txBody>
          <a:bodyPr/>
          <a:lstStyle/>
          <a:p>
            <a:r>
              <a:rPr lang="pl-PL" sz="5800" dirty="0" smtClean="0"/>
              <a:t>Część 3 </a:t>
            </a:r>
            <a:br>
              <a:rPr lang="pl-PL" sz="5800" dirty="0" smtClean="0"/>
            </a:br>
            <a:r>
              <a:rPr lang="pl-PL" sz="5800" dirty="0" smtClean="0"/>
              <a:t>Wypróbuj usługę</a:t>
            </a:r>
            <a:br>
              <a:rPr lang="pl-PL" sz="5800" dirty="0" smtClean="0"/>
            </a:br>
            <a:r>
              <a:rPr lang="pl-PL" sz="5800" dirty="0" smtClean="0"/>
              <a:t>– zbiórka publiczna</a:t>
            </a:r>
            <a:endParaRPr lang="pl-PL" sz="5800" dirty="0"/>
          </a:p>
        </p:txBody>
      </p:sp>
    </p:spTree>
    <p:extLst>
      <p:ext uri="{BB962C8B-B14F-4D97-AF65-F5344CB8AC3E}">
        <p14:creationId xmlns:p14="http://schemas.microsoft.com/office/powerpoint/2010/main" val="219775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zdjęcie pokazujące starą, pordzewiałą puszką z wyciętym otworem na wrzucanie monet." title="puszk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600"/>
            <a:ext cx="9144000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06566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Zbiórki publiczne w </a:t>
            </a:r>
            <a:r>
              <a:rPr lang="pl-PL" dirty="0" err="1" smtClean="0"/>
              <a:t>polsce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768096" y="2084833"/>
            <a:ext cx="7538693" cy="4149712"/>
          </a:xfrm>
        </p:spPr>
        <p:txBody>
          <a:bodyPr/>
          <a:lstStyle/>
          <a:p>
            <a:pPr marL="449263" indent="-449263"/>
            <a:r>
              <a:rPr lang="pl-PL" sz="2400" dirty="0" smtClean="0">
                <a:ea typeface="Segoe UI" panose="020B0502040204020203" pitchFamily="34" charset="0"/>
              </a:rPr>
              <a:t>w ciągu 12 miesięcy, między 1 lipca 2016 </a:t>
            </a:r>
            <a:br>
              <a:rPr lang="pl-PL" sz="2400" dirty="0" smtClean="0">
                <a:ea typeface="Segoe UI" panose="020B0502040204020203" pitchFamily="34" charset="0"/>
              </a:rPr>
            </a:br>
            <a:r>
              <a:rPr lang="pl-PL" sz="2400" dirty="0" smtClean="0">
                <a:ea typeface="Segoe UI" panose="020B0502040204020203" pitchFamily="34" charset="0"/>
              </a:rPr>
              <a:t>a 30 czerwca 2017, zebrano ponad 102 miliony złotych w ramach zbiórek publicznych,</a:t>
            </a:r>
          </a:p>
          <a:p>
            <a:pPr marL="449263" indent="-449263"/>
            <a:r>
              <a:rPr lang="pl-PL" sz="2400" dirty="0" smtClean="0">
                <a:ea typeface="Segoe UI" panose="020B0502040204020203" pitchFamily="34" charset="0"/>
              </a:rPr>
              <a:t>większość zbiórek dotyczyła pomocy osobom </a:t>
            </a:r>
            <a:br>
              <a:rPr lang="pl-PL" sz="2400" dirty="0" smtClean="0">
                <a:ea typeface="Segoe UI" panose="020B0502040204020203" pitchFamily="34" charset="0"/>
              </a:rPr>
            </a:br>
            <a:r>
              <a:rPr lang="pl-PL" sz="2400" dirty="0" smtClean="0">
                <a:ea typeface="Segoe UI" panose="020B0502040204020203" pitchFamily="34" charset="0"/>
              </a:rPr>
              <a:t>z niepełnosprawnościami, ochrony zdrowia, promocji i organizacji wolontariatu oraz promocji Polski poza granicami,</a:t>
            </a:r>
          </a:p>
          <a:p>
            <a:pPr marL="449263" indent="-449263"/>
            <a:r>
              <a:rPr lang="pl-PL" sz="2400" dirty="0" smtClean="0">
                <a:ea typeface="Segoe UI" panose="020B0502040204020203" pitchFamily="34" charset="0"/>
              </a:rPr>
              <a:t>71% zbiórek organizowały organizacje pozarządowe, 29% - komitety społeczne.</a:t>
            </a:r>
            <a:endParaRPr lang="pl-PL" sz="2400" dirty="0">
              <a:ea typeface="Segoe UI" panose="020B0502040204020203" pitchFamily="34" charset="0"/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7469579" y="6578931"/>
            <a:ext cx="1674421" cy="130628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r>
              <a:rPr lang="pl-PL" sz="1200" dirty="0" smtClean="0"/>
              <a:t>Źródło: zbiorki.gov.pl</a:t>
            </a:r>
          </a:p>
        </p:txBody>
      </p:sp>
    </p:spTree>
    <p:extLst>
      <p:ext uri="{BB962C8B-B14F-4D97-AF65-F5344CB8AC3E}">
        <p14:creationId xmlns:p14="http://schemas.microsoft.com/office/powerpoint/2010/main" val="1336283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 descr="logo Fundacji Aktywizacja, czyli napis &quot;Fundacja Aktywizacja&quot; koloru pomarańczowego z elementem graficznym przypominającym schemat poruszającego się wózka inwalidzkiego." title="logo Fundacji Aktywizacja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7920" y="780293"/>
            <a:ext cx="3337574" cy="2359516"/>
          </a:xfrm>
          <a:prstGeom prst="rect">
            <a:avLst/>
          </a:prstGeom>
        </p:spPr>
      </p:pic>
      <p:pic>
        <p:nvPicPr>
          <p:cNvPr id="6" name="Obraz 5" descr="logo Polskiego Związku Głuchych. Oddział Łódzki, czyli uproszczony zarys ludzkiego ucha na biało-czerwonym (jak flaga Polski) polu. Z lewego boku kwadratowego logo skrót nazwy stowarzyszenia: PZG. Nad górną krawędzią kwadratu nazwa &quot;Polski Związek Głuchych&quot; a pod dolną &quot;Oddział Łódzki&quot;." title="logo Polskiego Związku Głuchych. Oddział Łódzki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7563" y="3560366"/>
            <a:ext cx="2628571" cy="1765079"/>
          </a:xfrm>
          <a:prstGeom prst="rect">
            <a:avLst/>
          </a:prstGeom>
        </p:spPr>
      </p:pic>
      <p:pic>
        <p:nvPicPr>
          <p:cNvPr id="8" name="Obraz 7" descr="logo Fundacji Rozwoju Spoleczeństwa Informacyjnego, czyli nazwa FRSI w pełnym brzmieniu oraz skrót FRSI podkreślony na pomarańczowo." title="logo Fundacji Rozwoju Spoleczeństwa Informacyjne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6793" y="1404311"/>
            <a:ext cx="2789341" cy="1186664"/>
          </a:xfrm>
          <a:prstGeom prst="rect">
            <a:avLst/>
          </a:prstGeom>
        </p:spPr>
      </p:pic>
      <p:pic>
        <p:nvPicPr>
          <p:cNvPr id="9" name="Obraz 8" descr="logo Fundacji Instyt Rozwoju Regionalnego, czyli skrót FIRR z elemetnem graficznym obrazującym rozwój,ruch a pod spodem napis małymi literami - nazwa Fundacja Instyt Rozwoju Regionalnego." title="logo Fundacji Instyt Rozwoju Regionalnego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6651" y="3877490"/>
            <a:ext cx="1840113" cy="1130833"/>
          </a:xfrm>
          <a:prstGeom prst="rect">
            <a:avLst/>
          </a:prstGeom>
        </p:spPr>
      </p:pic>
      <p:sp>
        <p:nvSpPr>
          <p:cNvPr id="12" name="Symbol zastępczy zawartości 8"/>
          <p:cNvSpPr>
            <a:spLocks noGrp="1"/>
          </p:cNvSpPr>
          <p:nvPr>
            <p:ph idx="4294967295"/>
          </p:nvPr>
        </p:nvSpPr>
        <p:spPr>
          <a:xfrm>
            <a:off x="0" y="3059113"/>
            <a:ext cx="2235200" cy="676275"/>
          </a:xfrm>
          <a:prstGeom prst="rect">
            <a:avLst/>
          </a:prstGeom>
          <a:solidFill>
            <a:srgbClr val="FF6600"/>
          </a:solidFill>
        </p:spPr>
        <p:txBody>
          <a:bodyPr anchor="ctr">
            <a:normAutofit fontScale="77500" lnSpcReduction="20000"/>
          </a:bodyPr>
          <a:lstStyle/>
          <a:p>
            <a:r>
              <a:rPr lang="pl-PL" sz="3600" dirty="0" smtClean="0">
                <a:solidFill>
                  <a:schemeClr val="bg1"/>
                </a:solidFill>
                <a:latin typeface="+mj-lt"/>
              </a:rPr>
              <a:t>PARTNERZY</a:t>
            </a:r>
            <a:endParaRPr lang="pl-PL" sz="3600" cap="none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2091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1562263" y="1635618"/>
            <a:ext cx="6641033" cy="2595954"/>
          </a:xfrm>
        </p:spPr>
        <p:txBody>
          <a:bodyPr/>
          <a:lstStyle/>
          <a:p>
            <a:pPr algn="ctr"/>
            <a:r>
              <a:rPr lang="pl-PL" dirty="0" smtClean="0"/>
              <a:t>zadanie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46207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Zrzut ze strony głównej platformy z widocznymi niektóeymi kategoriami spraw i czerwoną strzałką nakierowaną na link &quot;Najczęściej załatwiane sprawy&quot; w kategoii &quot;sprawy obywatelskie&quot;." title="katalog spraw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435" y="513171"/>
            <a:ext cx="8795130" cy="5831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43893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Zrzut z ekranu pokazujący usługi w kategorii sprawy obywatelskie i strzałka czerwona wskazując ausługi &quot;Zbiórka publiczna&quot;." title="wybór usług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45717"/>
            <a:ext cx="9144000" cy="3166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01562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Zrzut z kolejnego etapu załatwiania sprawy, fragment ekranu, na którym widać puste pole wyszukiwarki (urzędów) i link z tekstem: &quot;Pokaż wszystkie urzędy lub instytucje udostępniające tę usługę.&quot; Strzałka pokazuje, żeby to kliknąć." title="wybór instytucj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19241"/>
            <a:ext cx="9144000" cy="1819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19331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Zrzut pokazujący efekt kliknięcia z poprzedniego ekranu - jedną instytucję, Ministerstwo Cyfryzacji. Strzałka wskazuje link &quot;Wybierz&quot;." title="ministerstwo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882" y="2252187"/>
            <a:ext cx="8004235" cy="2353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49130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Zrzut pokazujący fragment kolejnego kroku - opis usługi oraz bloczek &quot;załatw sprawę&quot;. Strzałka wskazuje, że należy go kliknąć." title="załatw sprawę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67715"/>
            <a:ext cx="9144000" cy="2122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05472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Zrzut pokazuje kolejny krok, tym razem możliwość wyboru jednej z trzech usług związanych ze zbiórkami publicznymi. Strzałka wskazuje &quot;Zgłoszenie zbiórki publicznej&quot; i link &quot;Przejdź do formularza&quot;. pozostałe opcje to &quot;sprawozdanie z przeprowadzonej zbiórki&quot; oraz &quot;sprawozdanie ze sposobu rozdysponowania ofiar&quot;." title="wybór formularz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59" y="2184930"/>
            <a:ext cx="8796010" cy="2517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16903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 descr="Zrzut z ekranu pokazujący fragment wniosku online zgłaszajacego zbiórkę." title="edycja wniosku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50" y="1206712"/>
            <a:ext cx="9097950" cy="4422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70791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Zrzut pokazujący początek gotowego zgłoszenia zbiórki oraz - zaznaczone ramkami - bloczki kierujące do wysłania zgłoszenia w dwóch wariantach - &quot;podpisz&quot; lub &quot;wyślij bez podpisu&quot;." title="koniec prac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723" y="675162"/>
            <a:ext cx="8604553" cy="5507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33575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smtClean="0"/>
              <a:t>Część 3 </a:t>
            </a:r>
            <a:br>
              <a:rPr lang="pl-PL" dirty="0" smtClean="0"/>
            </a:br>
            <a:r>
              <a:rPr lang="pl-PL" dirty="0" smtClean="0"/>
              <a:t>Wypróbuj usługę</a:t>
            </a:r>
            <a:br>
              <a:rPr lang="pl-PL" dirty="0" smtClean="0"/>
            </a:br>
            <a:r>
              <a:rPr lang="pl-PL" dirty="0" smtClean="0"/>
              <a:t>– pismo ogólne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032135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1208555" y="-407324"/>
            <a:ext cx="6641033" cy="4539390"/>
          </a:xfrm>
        </p:spPr>
        <p:txBody>
          <a:bodyPr/>
          <a:lstStyle/>
          <a:p>
            <a:pPr algn="ctr"/>
            <a:r>
              <a:rPr lang="pl-PL" dirty="0" smtClean="0"/>
              <a:t>Poznajmy się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53138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Zrzut ze strony głównej platformy z widocznymi niektóeymi kategoriami spraw i czerwoną strzałką nakierowaną na link &quot;Najczęściej załatwiane sprawy&quot; w kategoii &quot;sprawy obywatelskie&quot;." title="katalog spraw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435" y="513171"/>
            <a:ext cx="8795130" cy="5831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13695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Zrzut z podstrony sprawy obywatelskie z zaznaczonymi dwiema opcjami, równoważnymi: pismo ogólne do podmiotu publicznego oraz pismo ogólne do urzędu." title="spis usłu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888" y="1451240"/>
            <a:ext cx="9197776" cy="3955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01822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 descr="Zrzut ze strony wskazujący bloczek do kliknięcia &quot;załatw sprawę&quot;, który prowadzi do edycj pisma." title="załatw sprawę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2457"/>
            <a:ext cx="9144000" cy="3773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187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KIEDY MOŻNA TAKIE pisma składać?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768096" y="2084833"/>
            <a:ext cx="8066811" cy="4149712"/>
          </a:xfrm>
        </p:spPr>
        <p:txBody>
          <a:bodyPr/>
          <a:lstStyle/>
          <a:p>
            <a:pPr marL="449263" indent="-449263"/>
            <a:r>
              <a:rPr lang="pl-PL" sz="2800" dirty="0" smtClean="0"/>
              <a:t>jeśli w przepisach nie został określony organ, który ma za zadanie przygotować wzór pisma,</a:t>
            </a:r>
          </a:p>
          <a:p>
            <a:pPr marL="449263" indent="-449263"/>
            <a:r>
              <a:rPr lang="pl-PL" sz="2800" dirty="0" smtClean="0"/>
              <a:t>jeśli organ, do którego kierowane jest pismo, nie określił wzoru pisma, z którego należy korzystać w danej sprawie,</a:t>
            </a:r>
          </a:p>
          <a:p>
            <a:pPr marL="449263" indent="-449263"/>
            <a:r>
              <a:rPr lang="pl-PL" sz="2800" dirty="0" smtClean="0"/>
              <a:t>o ile z przepisów prawa nie wynika jednoznacznie, że jedynym skutecznym sposobem złożenia pisma jest forma papierowa</a:t>
            </a:r>
            <a:endParaRPr lang="pl-PL" sz="2800" dirty="0">
              <a:solidFill>
                <a:srgbClr val="EA5B0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850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1562263" y="1635618"/>
            <a:ext cx="6641033" cy="2595954"/>
          </a:xfrm>
        </p:spPr>
        <p:txBody>
          <a:bodyPr/>
          <a:lstStyle/>
          <a:p>
            <a:pPr algn="ctr"/>
            <a:r>
              <a:rPr lang="pl-PL" dirty="0" smtClean="0"/>
              <a:t>NIE MA LISTY TAKICH PISM,</a:t>
            </a:r>
            <a:br>
              <a:rPr lang="pl-PL" dirty="0" smtClean="0"/>
            </a:br>
            <a:r>
              <a:rPr lang="pl-PL" dirty="0" smtClean="0"/>
              <a:t>TRZEBA SPRAWDZAĆ…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84797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 descr="Zrzut ze strony edycji wniosku. Widać (zamazana na zrzucie) dane wnioskodawcy oraz wyszukiwarkę instytucji - wraz z rozwniętą listą pierwszych instytucji na hasło &quot;siedlce&quot;." title="pismo - edycja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213" y="606823"/>
            <a:ext cx="8542373" cy="5949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708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Zrzut podglądu wniosku z opcją &quot;podpisz&quot; oraz &quot;powrót do edycji&quot;" title="pismo ogólne - podpi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099" y="16768"/>
            <a:ext cx="8749802" cy="6824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90122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1562263" y="1635618"/>
            <a:ext cx="6641033" cy="2595954"/>
          </a:xfrm>
        </p:spPr>
        <p:txBody>
          <a:bodyPr/>
          <a:lstStyle/>
          <a:p>
            <a:pPr algn="ctr"/>
            <a:r>
              <a:rPr lang="pl-PL" dirty="0" smtClean="0"/>
              <a:t>Zadanie na koniec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75437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1562263" y="1635618"/>
            <a:ext cx="6641033" cy="2595954"/>
          </a:xfrm>
        </p:spPr>
        <p:txBody>
          <a:bodyPr/>
          <a:lstStyle/>
          <a:p>
            <a:pPr algn="ctr"/>
            <a:r>
              <a:rPr lang="pl-PL" dirty="0" smtClean="0"/>
              <a:t>Pytania?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30317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43170" y="828587"/>
            <a:ext cx="6623043" cy="1143000"/>
          </a:xfrm>
        </p:spPr>
        <p:txBody>
          <a:bodyPr>
            <a:normAutofit/>
          </a:bodyPr>
          <a:lstStyle/>
          <a:p>
            <a:pPr algn="l"/>
            <a:r>
              <a:rPr lang="pl-PL" sz="6600" cap="none" dirty="0" smtClean="0">
                <a:solidFill>
                  <a:srgbClr val="FF6600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Warto zajrze</a:t>
            </a:r>
            <a:r>
              <a:rPr lang="pl-PL" sz="6600" cap="none" dirty="0">
                <a:solidFill>
                  <a:srgbClr val="FF6600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ć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60422" y="2170683"/>
            <a:ext cx="7203684" cy="406531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l-PL" dirty="0" smtClean="0">
              <a:ea typeface="Segoe UI" panose="020B0502040204020203" pitchFamily="34" charset="0"/>
            </a:endParaRPr>
          </a:p>
          <a:p>
            <a:pPr marL="0" indent="0">
              <a:buNone/>
            </a:pPr>
            <a:r>
              <a:rPr lang="pl-PL" dirty="0" smtClean="0">
                <a:ea typeface="Segoe UI" panose="020B0502040204020203" pitchFamily="34" charset="0"/>
                <a:hlinkClick r:id="rId2"/>
              </a:rPr>
              <a:t>https</a:t>
            </a:r>
            <a:r>
              <a:rPr lang="pl-PL" dirty="0">
                <a:ea typeface="Segoe UI" panose="020B0502040204020203" pitchFamily="34" charset="0"/>
                <a:hlinkClick r:id="rId2"/>
              </a:rPr>
              <a:t>://</a:t>
            </a:r>
            <a:r>
              <a:rPr lang="pl-PL" dirty="0" smtClean="0">
                <a:ea typeface="Segoe UI" panose="020B0502040204020203" pitchFamily="34" charset="0"/>
                <a:hlinkClick r:id="rId2"/>
              </a:rPr>
              <a:t>epuap.gov.pl/wps/myportal/strefa-klienta/pomoc</a:t>
            </a:r>
            <a:r>
              <a:rPr lang="pl-PL" dirty="0" smtClean="0">
                <a:ea typeface="Segoe UI" panose="020B0502040204020203" pitchFamily="34" charset="0"/>
              </a:rPr>
              <a:t> – strona „pomocy” platformy e-PUAP </a:t>
            </a:r>
          </a:p>
          <a:p>
            <a:pPr marL="0" indent="0">
              <a:buNone/>
            </a:pPr>
            <a:r>
              <a:rPr lang="pl-PL" dirty="0" smtClean="0">
                <a:ea typeface="Segoe UI" panose="020B0502040204020203" pitchFamily="34" charset="0"/>
                <a:hlinkClick r:id="rId3"/>
              </a:rPr>
              <a:t>https</a:t>
            </a:r>
            <a:r>
              <a:rPr lang="pl-PL" dirty="0">
                <a:ea typeface="Segoe UI" panose="020B0502040204020203" pitchFamily="34" charset="0"/>
                <a:hlinkClick r:id="rId3"/>
              </a:rPr>
              <a:t>://obywatel.gov.pl</a:t>
            </a:r>
            <a:r>
              <a:rPr lang="pl-PL" dirty="0" smtClean="0">
                <a:ea typeface="Segoe UI" panose="020B0502040204020203" pitchFamily="34" charset="0"/>
                <a:hlinkClick r:id="rId3"/>
              </a:rPr>
              <a:t>/</a:t>
            </a:r>
            <a:r>
              <a:rPr lang="pl-PL" dirty="0" smtClean="0">
                <a:ea typeface="Segoe UI" panose="020B0502040204020203" pitchFamily="34" charset="0"/>
              </a:rPr>
              <a:t> – serwis Obywatel.gov.pl: dostęp do usług i instrukcje</a:t>
            </a:r>
          </a:p>
          <a:p>
            <a:pPr marL="0" indent="0">
              <a:buNone/>
            </a:pPr>
            <a:r>
              <a:rPr lang="pl-PL" dirty="0" smtClean="0">
                <a:ea typeface="Segoe UI" panose="020B0502040204020203" pitchFamily="34" charset="0"/>
                <a:hlinkClick r:id="rId4"/>
              </a:rPr>
              <a:t>https</a:t>
            </a:r>
            <a:r>
              <a:rPr lang="pl-PL" dirty="0">
                <a:ea typeface="Segoe UI" panose="020B0502040204020203" pitchFamily="34" charset="0"/>
                <a:hlinkClick r:id="rId4"/>
              </a:rPr>
              <a:t>://</a:t>
            </a:r>
            <a:r>
              <a:rPr lang="pl-PL" dirty="0" smtClean="0">
                <a:ea typeface="Segoe UI" panose="020B0502040204020203" pitchFamily="34" charset="0"/>
                <a:hlinkClick r:id="rId4"/>
              </a:rPr>
              <a:t>www.youtube.com/channel/UCDDeiw-RUfbe_aW12lI12eQ/feed</a:t>
            </a:r>
            <a:r>
              <a:rPr lang="pl-PL" dirty="0" smtClean="0">
                <a:ea typeface="Segoe UI" panose="020B0502040204020203" pitchFamily="34" charset="0"/>
              </a:rPr>
              <a:t> - kanał w serwisie YouTube prowadzony przez Ministerstwo Cyfryzacji, </a:t>
            </a:r>
            <a:br>
              <a:rPr lang="pl-PL" dirty="0" smtClean="0">
                <a:ea typeface="Segoe UI" panose="020B0502040204020203" pitchFamily="34" charset="0"/>
              </a:rPr>
            </a:br>
            <a:r>
              <a:rPr lang="pl-PL" dirty="0" smtClean="0">
                <a:ea typeface="Segoe UI" panose="020B0502040204020203" pitchFamily="34" charset="0"/>
              </a:rPr>
              <a:t>z wieloma filmami również dotyczącymi platformy </a:t>
            </a:r>
            <a:br>
              <a:rPr lang="pl-PL" dirty="0" smtClean="0">
                <a:ea typeface="Segoe UI" panose="020B0502040204020203" pitchFamily="34" charset="0"/>
              </a:rPr>
            </a:br>
            <a:r>
              <a:rPr lang="pl-PL" dirty="0" smtClean="0">
                <a:ea typeface="Segoe UI" panose="020B0502040204020203" pitchFamily="34" charset="0"/>
              </a:rPr>
              <a:t>e-PUAP</a:t>
            </a: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48680"/>
            <a:ext cx="1691680" cy="1015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010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smtClean="0"/>
              <a:t>Program szkolenia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942509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sz="4800" dirty="0" smtClean="0"/>
              <a:t>www.e-mocni.org.pl</a:t>
            </a:r>
            <a:endParaRPr lang="pl-PL" sz="4800" dirty="0"/>
          </a:p>
        </p:txBody>
      </p:sp>
    </p:spTree>
    <p:extLst>
      <p:ext uri="{BB962C8B-B14F-4D97-AF65-F5344CB8AC3E}">
        <p14:creationId xmlns:p14="http://schemas.microsoft.com/office/powerpoint/2010/main" val="1950936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1</a:t>
            </a:r>
            <a:endParaRPr lang="pl-PL" dirty="0"/>
          </a:p>
        </p:txBody>
      </p:sp>
      <p:sp>
        <p:nvSpPr>
          <p:cNvPr id="9" name="Symbol zastępczy tekstu 8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l-PL" dirty="0" smtClean="0">
                <a:ea typeface="Segoe UI" panose="020B0502040204020203" pitchFamily="34" charset="0"/>
              </a:rPr>
              <a:t>Platforma </a:t>
            </a:r>
            <a:br>
              <a:rPr lang="pl-PL" dirty="0" smtClean="0">
                <a:ea typeface="Segoe UI" panose="020B0502040204020203" pitchFamily="34" charset="0"/>
              </a:rPr>
            </a:br>
            <a:r>
              <a:rPr lang="pl-PL" dirty="0" smtClean="0">
                <a:ea typeface="Segoe UI" panose="020B0502040204020203" pitchFamily="34" charset="0"/>
              </a:rPr>
              <a:t>e-PUAP: szybkie przypomnienie</a:t>
            </a:r>
          </a:p>
        </p:txBody>
      </p:sp>
      <p:sp>
        <p:nvSpPr>
          <p:cNvPr id="10" name="Symbol zastępczy tekstu 9"/>
          <p:cNvSpPr>
            <a:spLocks noGrp="1"/>
          </p:cNvSpPr>
          <p:nvPr>
            <p:ph type="body" idx="10"/>
          </p:nvPr>
        </p:nvSpPr>
        <p:spPr/>
        <p:txBody>
          <a:bodyPr vert="horz" lIns="91440" tIns="45720" rIns="91440" bIns="45720" rtlCol="0" anchor="b">
            <a:normAutofit lnSpcReduction="10000"/>
          </a:bodyPr>
          <a:lstStyle/>
          <a:p>
            <a:r>
              <a:rPr lang="pl-PL" dirty="0">
                <a:ea typeface="Segoe UI" panose="020B0502040204020203" pitchFamily="34" charset="0"/>
              </a:rPr>
              <a:t>Wybrana usługa: zgłoszenie zbiórki publicznej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1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r>
              <a:rPr lang="pl-PL" dirty="0">
                <a:ea typeface="Segoe UI" panose="020B0502040204020203" pitchFamily="34" charset="0"/>
              </a:rPr>
              <a:t>Wybrana usługa: dopisanie do listy wyborców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idx="12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r>
              <a:rPr lang="pl-PL" dirty="0">
                <a:ea typeface="Segoe UI" panose="020B0502040204020203" pitchFamily="34" charset="0"/>
              </a:rPr>
              <a:t>Wybrana usługa: wysyłka pisma do urzędu</a:t>
            </a:r>
          </a:p>
        </p:txBody>
      </p:sp>
      <p:sp>
        <p:nvSpPr>
          <p:cNvPr id="6" name="Symbol zastępczy tekstu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pl-PL" dirty="0" smtClean="0"/>
              <a:t>2</a:t>
            </a:r>
            <a:endParaRPr lang="pl-PL" dirty="0"/>
          </a:p>
        </p:txBody>
      </p:sp>
      <p:sp>
        <p:nvSpPr>
          <p:cNvPr id="7" name="Symbol zastępczy tekstu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pl-PL" dirty="0" smtClean="0"/>
              <a:t>3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pl-PL" dirty="0" smtClean="0"/>
              <a:t>4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31051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smtClean="0"/>
              <a:t>Część </a:t>
            </a:r>
            <a:r>
              <a:rPr lang="pl-PL" dirty="0"/>
              <a:t>1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platforma e-</a:t>
            </a:r>
            <a:r>
              <a:rPr lang="pl-PL" dirty="0" err="1" smtClean="0"/>
              <a:t>puap</a:t>
            </a:r>
            <a:r>
              <a:rPr lang="pl-PL" dirty="0" smtClean="0"/>
              <a:t>: szybkie przypomnienie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5298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1194907" y="684497"/>
            <a:ext cx="6641033" cy="4539390"/>
          </a:xfrm>
        </p:spPr>
        <p:txBody>
          <a:bodyPr/>
          <a:lstStyle/>
          <a:p>
            <a:pPr algn="ctr"/>
            <a:r>
              <a:rPr lang="pl-PL" dirty="0" smtClean="0"/>
              <a:t>E-</a:t>
            </a:r>
            <a:r>
              <a:rPr lang="pl-PL" dirty="0" err="1" smtClean="0"/>
              <a:t>puap</a:t>
            </a:r>
            <a:r>
              <a:rPr lang="pl-PL" dirty="0" smtClean="0"/>
              <a:t>,</a:t>
            </a:r>
            <a:br>
              <a:rPr lang="pl-PL" dirty="0" smtClean="0"/>
            </a:br>
            <a:r>
              <a:rPr lang="pl-PL" sz="3200" dirty="0" smtClean="0"/>
              <a:t>czyli:</a:t>
            </a:r>
            <a:br>
              <a:rPr lang="pl-PL" sz="3200" dirty="0" smtClean="0"/>
            </a:br>
            <a:r>
              <a:rPr lang="pl-PL" sz="3200" dirty="0" smtClean="0"/>
              <a:t/>
            </a:r>
            <a:br>
              <a:rPr lang="pl-PL" sz="3200" dirty="0" smtClean="0"/>
            </a:br>
            <a:r>
              <a:rPr lang="pl-PL" sz="3200" dirty="0" smtClean="0"/>
              <a:t>Ogólnopolska platforma służąca do komunikacji obywateli</a:t>
            </a:r>
            <a:br>
              <a:rPr lang="pl-PL" sz="3200" dirty="0" smtClean="0"/>
            </a:br>
            <a:r>
              <a:rPr lang="pl-PL" sz="3200" dirty="0" smtClean="0"/>
              <a:t>i przedsiębiorców z jednostkami administracji publicznej.</a:t>
            </a:r>
            <a:endParaRPr lang="pl-PL" sz="3200" dirty="0"/>
          </a:p>
        </p:txBody>
      </p:sp>
    </p:spTree>
    <p:extLst>
      <p:ext uri="{BB962C8B-B14F-4D97-AF65-F5344CB8AC3E}">
        <p14:creationId xmlns:p14="http://schemas.microsoft.com/office/powerpoint/2010/main" val="914186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ny">
  <a:themeElements>
    <a:clrScheme name="Integralny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lny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ny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>
    <a:txDef>
      <a:spPr/>
      <a:bodyPr vert="horz" lIns="91440" tIns="45720" rIns="91440" bIns="45720" rtlCol="0" anchor="ctr">
        <a:norm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2563</TotalTime>
  <Words>409</Words>
  <Application>Microsoft Office PowerPoint</Application>
  <PresentationFormat>Pokaz na ekranie (4:3)</PresentationFormat>
  <Paragraphs>86</Paragraphs>
  <Slides>60</Slides>
  <Notes>11</Notes>
  <HiddenSlides>0</HiddenSlides>
  <MMClips>0</MMClips>
  <ScaleCrop>false</ScaleCrop>
  <HeadingPairs>
    <vt:vector size="6" baseType="variant">
      <vt:variant>
        <vt:lpstr>Używane czcionki</vt:lpstr>
      </vt:variant>
      <vt:variant>
        <vt:i4>8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60</vt:i4>
      </vt:variant>
    </vt:vector>
  </HeadingPairs>
  <TitlesOfParts>
    <vt:vector size="69" baseType="lpstr">
      <vt:lpstr>Arial</vt:lpstr>
      <vt:lpstr>Calibri</vt:lpstr>
      <vt:lpstr>Cheddar Jack</vt:lpstr>
      <vt:lpstr>Segoe UI</vt:lpstr>
      <vt:lpstr>Tw Cen MT</vt:lpstr>
      <vt:lpstr>Tw Cen MT Condensed</vt:lpstr>
      <vt:lpstr>Wingdings</vt:lpstr>
      <vt:lpstr>Wingdings 3</vt:lpstr>
      <vt:lpstr>Integralny</vt:lpstr>
      <vt:lpstr>e-mocni:  oszczędność i wygoda  – platforma e-puap dla zaufanych</vt:lpstr>
      <vt:lpstr>Prezentacja programu PowerPoint</vt:lpstr>
      <vt:lpstr>Prezentacja programu PowerPoint</vt:lpstr>
      <vt:lpstr>Prezentacja programu PowerPoint</vt:lpstr>
      <vt:lpstr>Poznajmy się</vt:lpstr>
      <vt:lpstr>Program szkolenia</vt:lpstr>
      <vt:lpstr>1</vt:lpstr>
      <vt:lpstr>Część 1  platforma e-puap: szybkie przypomnienie</vt:lpstr>
      <vt:lpstr>E-puap, czyli:  Ogólnopolska platforma służąca do komunikacji obywateli i przedsiębiorców z jednostkami administracji publicznej.</vt:lpstr>
      <vt:lpstr>Podstawowe usługi na platformie</vt:lpstr>
      <vt:lpstr>Co można załatwić?</vt:lpstr>
      <vt:lpstr>WCHODZIMY!  WWW.EPUAP.GOV.PL</vt:lpstr>
      <vt:lpstr>Prezentacja programu PowerPoint</vt:lpstr>
      <vt:lpstr>Prezentacja programu PowerPoint</vt:lpstr>
      <vt:lpstr>Prezentacja programu PowerPoint</vt:lpstr>
      <vt:lpstr>Prezentacja programu PowerPoint</vt:lpstr>
      <vt:lpstr>PAMIĘtacie te postaci z poprzedniego szkolenia? Musicie być zalogowanymi użytkownikami, żeby korzystać z epuapu!</vt:lpstr>
      <vt:lpstr>Znajdź właściwą zakładkę i się zaloguj</vt:lpstr>
      <vt:lpstr>sprawdź, czy na pewno masz potwierdzony profil zaufany</vt:lpstr>
      <vt:lpstr>Kliknij na strzałkę przy zakładce swojego profilu…</vt:lpstr>
      <vt:lpstr>I wybierz „moje profile zaufane”</vt:lpstr>
      <vt:lpstr>Co widzisz?</vt:lpstr>
      <vt:lpstr>To, co na górze? Czy to, co na dole?</vt:lpstr>
      <vt:lpstr>Część 2  Wypróbuj usługę – spis wyborców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I to już finał</vt:lpstr>
      <vt:lpstr>Teraz wasza kolej! zadanie</vt:lpstr>
      <vt:lpstr>Zadanie – dopisanie do spisu wyborców</vt:lpstr>
      <vt:lpstr>Część 3  Wypróbuj usługę – zbiórka publiczna</vt:lpstr>
      <vt:lpstr>Prezentacja programu PowerPoint</vt:lpstr>
      <vt:lpstr>Zbiórki publiczne w polsce</vt:lpstr>
      <vt:lpstr>zadanie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Część 3  Wypróbuj usługę – pismo ogólne</vt:lpstr>
      <vt:lpstr>Prezentacja programu PowerPoint</vt:lpstr>
      <vt:lpstr>Prezentacja programu PowerPoint</vt:lpstr>
      <vt:lpstr>Prezentacja programu PowerPoint</vt:lpstr>
      <vt:lpstr>KIEDY MOŻNA TAKIE pisma składać?</vt:lpstr>
      <vt:lpstr>NIE MA LISTY TAKICH PISM, TRZEBA SPRAWDZAĆ…</vt:lpstr>
      <vt:lpstr>Prezentacja programu PowerPoint</vt:lpstr>
      <vt:lpstr>Prezentacja programu PowerPoint</vt:lpstr>
      <vt:lpstr>Zadanie na koniec</vt:lpstr>
      <vt:lpstr>Pytania?</vt:lpstr>
      <vt:lpstr>Warto zajrzeć</vt:lpstr>
      <vt:lpstr>www.e-mocni.org.pl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 jest tytuł</dc:title>
  <dc:creator>Magdalena MB. Balicka</dc:creator>
  <cp:lastModifiedBy>Piotr Henzler</cp:lastModifiedBy>
  <cp:revision>234</cp:revision>
  <dcterms:created xsi:type="dcterms:W3CDTF">2016-08-25T12:18:52Z</dcterms:created>
  <dcterms:modified xsi:type="dcterms:W3CDTF">2019-03-18T05:25:33Z</dcterms:modified>
</cp:coreProperties>
</file>