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2" r:id="rId1"/>
  </p:sldMasterIdLst>
  <p:notesMasterIdLst>
    <p:notesMasterId r:id="rId37"/>
  </p:notesMasterIdLst>
  <p:sldIdLst>
    <p:sldId id="319" r:id="rId2"/>
    <p:sldId id="434" r:id="rId3"/>
    <p:sldId id="579" r:id="rId4"/>
    <p:sldId id="436" r:id="rId5"/>
    <p:sldId id="437" r:id="rId6"/>
    <p:sldId id="438" r:id="rId7"/>
    <p:sldId id="545" r:id="rId8"/>
    <p:sldId id="440" r:id="rId9"/>
    <p:sldId id="453" r:id="rId10"/>
    <p:sldId id="547" r:id="rId11"/>
    <p:sldId id="549" r:id="rId12"/>
    <p:sldId id="548" r:id="rId13"/>
    <p:sldId id="498" r:id="rId14"/>
    <p:sldId id="575" r:id="rId15"/>
    <p:sldId id="550" r:id="rId16"/>
    <p:sldId id="551" r:id="rId17"/>
    <p:sldId id="552" r:id="rId18"/>
    <p:sldId id="578" r:id="rId19"/>
    <p:sldId id="554" r:id="rId20"/>
    <p:sldId id="555" r:id="rId21"/>
    <p:sldId id="556" r:id="rId22"/>
    <p:sldId id="557" r:id="rId23"/>
    <p:sldId id="558" r:id="rId24"/>
    <p:sldId id="559" r:id="rId25"/>
    <p:sldId id="560" r:id="rId26"/>
    <p:sldId id="561" r:id="rId27"/>
    <p:sldId id="563" r:id="rId28"/>
    <p:sldId id="562" r:id="rId29"/>
    <p:sldId id="564" r:id="rId30"/>
    <p:sldId id="566" r:id="rId31"/>
    <p:sldId id="567" r:id="rId32"/>
    <p:sldId id="568" r:id="rId33"/>
    <p:sldId id="576" r:id="rId34"/>
    <p:sldId id="577" r:id="rId35"/>
    <p:sldId id="429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474233"/>
    <a:srgbClr val="EA5B0C"/>
    <a:srgbClr val="F5FFFF"/>
    <a:srgbClr val="414141"/>
    <a:srgbClr val="FF0000"/>
    <a:srgbClr val="F16623"/>
    <a:srgbClr val="FF330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07" autoAdjust="0"/>
    <p:restoredTop sz="90941" autoAdjust="0"/>
  </p:normalViewPr>
  <p:slideViewPr>
    <p:cSldViewPr snapToGrid="0">
      <p:cViewPr varScale="1">
        <p:scale>
          <a:sx n="77" d="100"/>
          <a:sy n="77" d="100"/>
        </p:scale>
        <p:origin x="143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25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1DB45-A50D-4455-9D52-6DB3EAA76206}" type="datetimeFigureOut">
              <a:rPr lang="pl-PL" smtClean="0"/>
              <a:t>03.09.2019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EE5A0-6E59-48C1-88E3-4739583EF4F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5621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2625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4852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7051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SLAJD_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a 8"/>
          <p:cNvSpPr/>
          <p:nvPr userDrawn="1"/>
        </p:nvSpPr>
        <p:spPr>
          <a:xfrm>
            <a:off x="1478430" y="335430"/>
            <a:ext cx="6187141" cy="61871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931" y="1197119"/>
            <a:ext cx="5098474" cy="2271590"/>
          </a:xfrm>
        </p:spPr>
        <p:txBody>
          <a:bodyPr anchor="ctr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TYTUŁ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94966" y="3775028"/>
            <a:ext cx="4560046" cy="2416216"/>
          </a:xfrm>
        </p:spPr>
        <p:txBody>
          <a:bodyPr lIns="91440" rIns="9144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dirty="0" smtClean="0"/>
              <a:t>TU WPISZ PODTYTUŁ LUB AUTORA (JEŚLI JEST TAKA POTRZEBA)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0" hasCustomPrompt="1"/>
          </p:nvPr>
        </p:nvSpPr>
        <p:spPr>
          <a:xfrm>
            <a:off x="3854393" y="5827669"/>
            <a:ext cx="1479550" cy="350837"/>
          </a:xfrm>
        </p:spPr>
        <p:txBody>
          <a:bodyPr>
            <a:noAutofit/>
          </a:bodyPr>
          <a:lstStyle>
            <a:lvl1pPr algn="ctr">
              <a:defRPr sz="2800">
                <a:latin typeface="+mj-lt"/>
              </a:defRPr>
            </a:lvl1pPr>
          </a:lstStyle>
          <a:p>
            <a:pPr lvl="0"/>
            <a:r>
              <a:rPr lang="pl-PL" dirty="0" smtClean="0"/>
              <a:t>07/09/2016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4172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7290054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2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5775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BULLE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8095" y="585216"/>
            <a:ext cx="7439337" cy="149961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pl-PL" dirty="0" err="1" smtClean="0"/>
              <a:t>Bullety</a:t>
            </a:r>
            <a:r>
              <a:rPr lang="pl-PL" dirty="0" smtClean="0"/>
              <a:t> / NA PRZYKŁAD HARMONOGRAM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084833"/>
            <a:ext cx="7290055" cy="4149712"/>
          </a:xfrm>
        </p:spPr>
        <p:txBody>
          <a:bodyPr>
            <a:noAutofit/>
          </a:bodyPr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 lang="pl-PL" sz="3200" kern="1200" cap="none" spc="100" baseline="0" dirty="0" smtClean="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1</a:t>
            </a:r>
          </a:p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2</a:t>
            </a:r>
          </a:p>
          <a:p>
            <a:pPr lvl="0"/>
            <a:r>
              <a:rPr lang="pl-PL" dirty="0" smtClean="0"/>
              <a:t> przykład 3</a:t>
            </a:r>
          </a:p>
        </p:txBody>
      </p:sp>
    </p:spTree>
    <p:extLst>
      <p:ext uri="{BB962C8B-B14F-4D97-AF65-F5344CB8AC3E}">
        <p14:creationId xmlns:p14="http://schemas.microsoft.com/office/powerpoint/2010/main" val="3620474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 userDrawn="1"/>
        </p:nvSpPr>
        <p:spPr>
          <a:xfrm>
            <a:off x="1300825" y="897482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414734" y="897482"/>
            <a:ext cx="5788438" cy="1068742"/>
          </a:xfrm>
        </p:spPr>
        <p:txBody>
          <a:bodyPr anchor="t">
            <a:normAutofit/>
          </a:bodyPr>
          <a:lstStyle>
            <a:lvl1pPr algn="l">
              <a:defRPr sz="3600" b="0" spc="200" baseline="0"/>
            </a:lvl1pPr>
          </a:lstStyle>
          <a:p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1511417" y="897484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 hasCustomPrompt="1"/>
          </p:nvPr>
        </p:nvSpPr>
        <p:spPr>
          <a:xfrm>
            <a:off x="2414734" y="2672545"/>
            <a:ext cx="5788438" cy="1148907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3" name="Symbol zastępczy tekstu 2"/>
          <p:cNvSpPr>
            <a:spLocks noGrp="1"/>
          </p:cNvSpPr>
          <p:nvPr>
            <p:ph type="body" sz="quarter" idx="11" hasCustomPrompt="1"/>
          </p:nvPr>
        </p:nvSpPr>
        <p:spPr>
          <a:xfrm>
            <a:off x="2414734" y="4447608"/>
            <a:ext cx="5788438" cy="903318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2" name="Elipsa 11"/>
          <p:cNvSpPr/>
          <p:nvPr userDrawn="1"/>
        </p:nvSpPr>
        <p:spPr>
          <a:xfrm>
            <a:off x="1300825" y="2672545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Title 1"/>
          <p:cNvSpPr txBox="1">
            <a:spLocks/>
          </p:cNvSpPr>
          <p:nvPr userDrawn="1"/>
        </p:nvSpPr>
        <p:spPr>
          <a:xfrm>
            <a:off x="1511417" y="2672547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Elipsa 14"/>
          <p:cNvSpPr/>
          <p:nvPr userDrawn="1"/>
        </p:nvSpPr>
        <p:spPr>
          <a:xfrm>
            <a:off x="1300894" y="4447607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Title 1"/>
          <p:cNvSpPr txBox="1">
            <a:spLocks/>
          </p:cNvSpPr>
          <p:nvPr userDrawn="1"/>
        </p:nvSpPr>
        <p:spPr>
          <a:xfrm>
            <a:off x="1511486" y="4447609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293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210289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6000" b="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smtClean="0"/>
              <a:t>Napisz tu!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857917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Ł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9413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7360" y="1136280"/>
            <a:ext cx="2798419" cy="2736323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dodać treść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12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4731675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4731674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Symbol zastępczy tekstu 14"/>
          <p:cNvSpPr>
            <a:spLocks noGrp="1"/>
          </p:cNvSpPr>
          <p:nvPr>
            <p:ph type="body" sz="quarter" idx="12" hasCustomPrompt="1"/>
          </p:nvPr>
        </p:nvSpPr>
        <p:spPr>
          <a:xfrm>
            <a:off x="5248477" y="1136280"/>
            <a:ext cx="2909079" cy="2693116"/>
          </a:xfrm>
        </p:spPr>
        <p:txBody>
          <a:bodyPr anchor="ctr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dirty="0" smtClean="0"/>
              <a:t>KLIKNIJ, ABY DODAĆ TREŚĆ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64688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2612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811" y="748145"/>
            <a:ext cx="1839884" cy="1878677"/>
          </a:xfrm>
        </p:spPr>
        <p:txBody>
          <a:bodyPr anchor="ctr">
            <a:noAutofit/>
          </a:bodyPr>
          <a:lstStyle>
            <a:lvl1pPr algn="ctr">
              <a:defRPr sz="36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13" y="3377250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3227494" y="372930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3227495" y="3377249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6132376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6132376" y="3377248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4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3568933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5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6478748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07532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9710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22522" y="1575089"/>
            <a:ext cx="1499739" cy="1531360"/>
          </a:xfrm>
        </p:spPr>
        <p:txBody>
          <a:bodyPr anchor="ctr">
            <a:noAutofit/>
          </a:bodyPr>
          <a:lstStyle>
            <a:lvl1pPr algn="ctr">
              <a:defRPr sz="32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err="1" smtClean="0"/>
              <a:t>Kliknij,aby</a:t>
            </a:r>
            <a:r>
              <a:rPr lang="pl-PL" dirty="0" smtClean="0"/>
              <a:t> dodać tekst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535" y="1562794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4845211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6"/>
          <p:cNvSpPr/>
          <p:nvPr userDrawn="1"/>
        </p:nvSpPr>
        <p:spPr>
          <a:xfrm>
            <a:off x="2389710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Text Placeholder 2"/>
          <p:cNvSpPr>
            <a:spLocks noGrp="1"/>
          </p:cNvSpPr>
          <p:nvPr userDrawn="1">
            <p:ph type="body" idx="10"/>
          </p:nvPr>
        </p:nvSpPr>
        <p:spPr>
          <a:xfrm>
            <a:off x="314535" y="4025202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Rectangle 6"/>
          <p:cNvSpPr/>
          <p:nvPr userDrawn="1"/>
        </p:nvSpPr>
        <p:spPr>
          <a:xfrm>
            <a:off x="4845211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Text Placeholder 2"/>
          <p:cNvSpPr>
            <a:spLocks noGrp="1"/>
          </p:cNvSpPr>
          <p:nvPr userDrawn="1">
            <p:ph type="body" idx="11"/>
          </p:nvPr>
        </p:nvSpPr>
        <p:spPr>
          <a:xfrm>
            <a:off x="7005065" y="1562793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8" name="Text Placeholder 2"/>
          <p:cNvSpPr>
            <a:spLocks noGrp="1"/>
          </p:cNvSpPr>
          <p:nvPr userDrawn="1">
            <p:ph type="body" idx="12"/>
          </p:nvPr>
        </p:nvSpPr>
        <p:spPr>
          <a:xfrm>
            <a:off x="7005065" y="4025201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5099050" y="1628775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2642953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5" hasCustomPrompt="1"/>
          </p:nvPr>
        </p:nvSpPr>
        <p:spPr>
          <a:xfrm>
            <a:off x="5098454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63412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4_TREŚĆ+ZDJĘCIE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129400" y="987123"/>
            <a:ext cx="4885200" cy="4883755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tekst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2044931" y="1428376"/>
            <a:ext cx="5098474" cy="227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TUTAJ WPISZ pytanie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785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364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Część 1</a:t>
            </a:r>
            <a:br>
              <a:rPr lang="pl-PL" dirty="0" smtClean="0"/>
            </a:br>
            <a:r>
              <a:rPr lang="pl-PL" dirty="0" smtClean="0"/>
              <a:t>i jej tytuł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4256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5_SLAJD ZE ZDJĘCIEM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8445731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66132" y="3097876"/>
            <a:ext cx="4907653" cy="676102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NAPIS ZE ZDJĘCIEM W TLE</a:t>
            </a:r>
          </a:p>
        </p:txBody>
      </p:sp>
    </p:spTree>
    <p:extLst>
      <p:ext uri="{BB962C8B-B14F-4D97-AF65-F5344CB8AC3E}">
        <p14:creationId xmlns:p14="http://schemas.microsoft.com/office/powerpoint/2010/main" val="42722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7_ZDJĘCIE + TREŚĆ OB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4228407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748474" y="1779617"/>
            <a:ext cx="3421103" cy="3298767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err="1" smtClean="0"/>
              <a:t>your</a:t>
            </a:r>
            <a:r>
              <a:rPr lang="pl-PL" dirty="0" smtClean="0"/>
              <a:t> </a:t>
            </a:r>
            <a:r>
              <a:rPr lang="pl-PL" dirty="0" err="1" smtClean="0"/>
              <a:t>important</a:t>
            </a:r>
            <a:r>
              <a:rPr lang="pl-PL" dirty="0" smtClean="0"/>
              <a:t> </a:t>
            </a:r>
            <a:r>
              <a:rPr lang="pl-PL" dirty="0" err="1" smtClean="0"/>
              <a:t>message</a:t>
            </a:r>
            <a:r>
              <a:rPr lang="pl-PL" dirty="0" smtClean="0"/>
              <a:t> </a:t>
            </a:r>
            <a:r>
              <a:rPr lang="pl-PL" dirty="0" err="1" smtClean="0"/>
              <a:t>here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1722766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2899" y="4960138"/>
            <a:ext cx="8391667" cy="1463040"/>
          </a:xfrm>
        </p:spPr>
        <p:txBody>
          <a:bodyPr anchor="ctr">
            <a:normAutofit/>
          </a:bodyPr>
          <a:lstStyle>
            <a:lvl1pPr algn="l">
              <a:defRPr sz="4400" spc="200" baseline="0"/>
            </a:lvl1pPr>
          </a:lstStyle>
          <a:p>
            <a:r>
              <a:rPr lang="pl-PL" dirty="0" smtClean="0"/>
              <a:t>DODAJ DUŻE HASŁO TOWARZYSZĄCE ZDJĘCIU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273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61666" y="4960138"/>
            <a:ext cx="8496584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dirty="0" smtClean="0"/>
              <a:t>Dodaj opis do zdjęcia</a:t>
            </a:r>
          </a:p>
        </p:txBody>
      </p:sp>
    </p:spTree>
    <p:extLst>
      <p:ext uri="{BB962C8B-B14F-4D97-AF65-F5344CB8AC3E}">
        <p14:creationId xmlns:p14="http://schemas.microsoft.com/office/powerpoint/2010/main" val="36947354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2538" y="356467"/>
            <a:ext cx="6339385" cy="6191961"/>
          </a:xfrm>
          <a:prstGeom prst="ellipse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65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4"/>
            <a:ext cx="4975365" cy="4859661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93290" y="5665401"/>
            <a:ext cx="5442066" cy="119259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4481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5"/>
            <a:ext cx="489642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637378" y="3668088"/>
            <a:ext cx="4531262" cy="2740093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8103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8166102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9" y="3998934"/>
            <a:ext cx="8166103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5537" y="3202576"/>
            <a:ext cx="8332949" cy="737658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930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799214" y="460484"/>
            <a:ext cx="3829397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3865651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7728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742FC1-BEE7-4CFA-BAF2-3F1E5FD50ACE}" type="datetimeFigureOut">
              <a:rPr lang="pl-PL" smtClean="0"/>
              <a:t>03.09.2019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84D5F8-222F-4049-83F9-E5E61697F3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3843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ctr">
            <a:noAutofit/>
          </a:bodyPr>
          <a:lstStyle>
            <a:lvl1pPr algn="ctr">
              <a:defRPr sz="1380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err="1" smtClean="0"/>
              <a:t>Wazne</a:t>
            </a:r>
            <a:r>
              <a:rPr lang="pl-PL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044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3_WYRÓŻNIO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8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PROWADZĄC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3011978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3747932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54514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</p:spTree>
    <p:extLst>
      <p:ext uri="{BB962C8B-B14F-4D97-AF65-F5344CB8AC3E}">
        <p14:creationId xmlns:p14="http://schemas.microsoft.com/office/powerpoint/2010/main" val="4290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WADZĄCY_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286000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2779594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71917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768096" y="4965511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</p:spTree>
    <p:extLst>
      <p:ext uri="{BB962C8B-B14F-4D97-AF65-F5344CB8AC3E}">
        <p14:creationId xmlns:p14="http://schemas.microsoft.com/office/powerpoint/2010/main" val="335761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WADZĄCY_BIO_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47011" y="2286000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447011" y="2779594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447011" y="4471917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3447011" y="4965511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5" name="Symbol zastępczy obrazu 4"/>
          <p:cNvSpPr>
            <a:spLocks noGrp="1"/>
          </p:cNvSpPr>
          <p:nvPr>
            <p:ph type="pic" sz="quarter" idx="13" hasCustomPrompt="1"/>
          </p:nvPr>
        </p:nvSpPr>
        <p:spPr>
          <a:xfrm>
            <a:off x="768096" y="2286000"/>
            <a:ext cx="1978924" cy="1978925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  <p:sp>
        <p:nvSpPr>
          <p:cNvPr id="13" name="Symbol zastępczy obrazu 12"/>
          <p:cNvSpPr>
            <a:spLocks noGrp="1"/>
          </p:cNvSpPr>
          <p:nvPr>
            <p:ph type="pic" sz="quarter" idx="14" hasCustomPrompt="1"/>
          </p:nvPr>
        </p:nvSpPr>
        <p:spPr>
          <a:xfrm>
            <a:off x="768095" y="4466092"/>
            <a:ext cx="1984749" cy="1984749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4637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PARTNERZY_PROJEK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89410" y="487889"/>
            <a:ext cx="8155825" cy="3640765"/>
          </a:xfrm>
        </p:spPr>
        <p:txBody>
          <a:bodyPr lIns="91440" rIns="91440"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To jest slajd szczególnie użyteczny dla webinariów</a:t>
            </a:r>
            <a:r>
              <a:rPr lang="pl-PL" baseline="0" dirty="0" smtClean="0"/>
              <a:t> realizowanych w ramach jakichś projektów, można wstawić zdanie opisujące projekt i zależności miedzy FRSI i partnerem (oraz logotypy – poniżej).</a:t>
            </a:r>
            <a:endParaRPr lang="pl-PL" dirty="0" smtClean="0"/>
          </a:p>
        </p:txBody>
      </p:sp>
      <p:sp>
        <p:nvSpPr>
          <p:cNvPr id="9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428509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726872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pic>
        <p:nvPicPr>
          <p:cNvPr id="11" name="Picture 3" descr="D:\!rzeczyobrazkowe 2013\FRSI\FRSI\LOGO PRB FRSI\00_KSIĘGI ZNAKU_ZNAKI\FINAL FRSI_pliki\FRSI_logo_www_300_10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0595" y="5418511"/>
            <a:ext cx="2328490" cy="776163"/>
          </a:xfrm>
          <a:prstGeom prst="rect">
            <a:avLst/>
          </a:prstGeom>
          <a:noFill/>
        </p:spPr>
      </p:pic>
      <p:cxnSp>
        <p:nvCxnSpPr>
          <p:cNvPr id="4" name="Łącznik prosty 3"/>
          <p:cNvCxnSpPr/>
          <p:nvPr userDrawn="1"/>
        </p:nvCxnSpPr>
        <p:spPr>
          <a:xfrm>
            <a:off x="0" y="4577542"/>
            <a:ext cx="9144000" cy="0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31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6_WAŻ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16769" y="1795549"/>
            <a:ext cx="6641033" cy="67056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rgbClr val="FF6600"/>
                </a:solidFill>
              </a:defRPr>
            </a:lvl1pPr>
          </a:lstStyle>
          <a:p>
            <a:r>
              <a:rPr lang="pl-PL" dirty="0" smtClean="0"/>
              <a:t>SLAJD DO TREŚCI</a:t>
            </a:r>
            <a:endParaRPr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 hasCustomPrompt="1"/>
          </p:nvPr>
        </p:nvSpPr>
        <p:spPr>
          <a:xfrm>
            <a:off x="1416050" y="2466109"/>
            <a:ext cx="6642100" cy="1385887"/>
          </a:xfrm>
        </p:spPr>
        <p:txBody>
          <a:bodyPr anchor="ctr">
            <a:noAutofit/>
          </a:bodyPr>
          <a:lstStyle>
            <a:lvl1pPr marL="0" indent="0">
              <a:buNone/>
              <a:defRPr sz="11500"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  <p:sp>
        <p:nvSpPr>
          <p:cNvPr id="10" name="Symbol zastępczy tekstu 3"/>
          <p:cNvSpPr>
            <a:spLocks noGrp="1"/>
          </p:cNvSpPr>
          <p:nvPr>
            <p:ph type="body" sz="quarter" idx="11" hasCustomPrompt="1"/>
          </p:nvPr>
        </p:nvSpPr>
        <p:spPr>
          <a:xfrm>
            <a:off x="1416050" y="3851996"/>
            <a:ext cx="6642100" cy="1385887"/>
          </a:xfrm>
        </p:spPr>
        <p:txBody>
          <a:bodyPr>
            <a:noAutofit/>
          </a:bodyPr>
          <a:lstStyle>
            <a:lvl1pPr marL="0" indent="0">
              <a:buNone/>
              <a:defRPr sz="6000">
                <a:solidFill>
                  <a:srgbClr val="FF6600"/>
                </a:solidFill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6456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59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8" r:id="rId2"/>
    <p:sldLayoutId id="2147483705" r:id="rId3"/>
    <p:sldLayoutId id="2147483677" r:id="rId4"/>
    <p:sldLayoutId id="2147483664" r:id="rId5"/>
    <p:sldLayoutId id="2147483678" r:id="rId6"/>
    <p:sldLayoutId id="2147483701" r:id="rId7"/>
    <p:sldLayoutId id="2147483665" r:id="rId8"/>
    <p:sldLayoutId id="2147483689" r:id="rId9"/>
    <p:sldLayoutId id="2147483668" r:id="rId10"/>
    <p:sldLayoutId id="2147483692" r:id="rId11"/>
    <p:sldLayoutId id="2147483669" r:id="rId12"/>
    <p:sldLayoutId id="2147483685" r:id="rId13"/>
    <p:sldLayoutId id="2147483706" r:id="rId14"/>
    <p:sldLayoutId id="2147483686" r:id="rId15"/>
    <p:sldLayoutId id="2147483687" r:id="rId16"/>
    <p:sldLayoutId id="2147483690" r:id="rId17"/>
    <p:sldLayoutId id="2147483683" r:id="rId18"/>
    <p:sldLayoutId id="2147483702" r:id="rId19"/>
    <p:sldLayoutId id="2147483680" r:id="rId20"/>
    <p:sldLayoutId id="2147483691" r:id="rId21"/>
    <p:sldLayoutId id="2147483671" r:id="rId22"/>
    <p:sldLayoutId id="2147483676" r:id="rId23"/>
    <p:sldLayoutId id="2147483675" r:id="rId24"/>
    <p:sldLayoutId id="2147483693" r:id="rId25"/>
    <p:sldLayoutId id="2147483695" r:id="rId26"/>
    <p:sldLayoutId id="2147483696" r:id="rId27"/>
    <p:sldLayoutId id="2147483698" r:id="rId28"/>
    <p:sldLayoutId id="2147483703" r:id="rId29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rgbClr val="FF6600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5B0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856319" y="1666564"/>
            <a:ext cx="5098474" cy="227159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FF6600"/>
              </a:buClr>
              <a:buSzPct val="100000"/>
            </a:pPr>
            <a:r>
              <a:rPr lang="pl-PL" cap="none" dirty="0" smtClean="0">
                <a:solidFill>
                  <a:srgbClr val="FF6600"/>
                </a:solidFill>
                <a:latin typeface="Cheddar Jack" panose="02000000000000000000" pitchFamily="2" charset="0"/>
              </a:rPr>
              <a:t>e-mocni:</a:t>
            </a:r>
            <a:br>
              <a:rPr lang="pl-PL" cap="none" dirty="0" smtClean="0">
                <a:solidFill>
                  <a:srgbClr val="FF6600"/>
                </a:solidFill>
                <a:latin typeface="Cheddar Jack" panose="02000000000000000000" pitchFamily="2" charset="0"/>
              </a:rPr>
            </a:br>
            <a:r>
              <a:rPr lang="pl-PL" cap="none" dirty="0" smtClean="0">
                <a:latin typeface="Cheddar Jack" panose="02000000000000000000" pitchFamily="2" charset="0"/>
              </a:rPr>
              <a:t/>
            </a:r>
            <a:br>
              <a:rPr lang="pl-PL" cap="none" dirty="0" smtClean="0">
                <a:latin typeface="Cheddar Jack" panose="02000000000000000000" pitchFamily="2" charset="0"/>
              </a:rPr>
            </a:br>
            <a:r>
              <a:rPr lang="pl-PL" sz="4800" dirty="0" err="1" smtClean="0"/>
              <a:t>canva</a:t>
            </a:r>
            <a:r>
              <a:rPr lang="pl-PL" sz="4800" dirty="0" smtClean="0"/>
              <a:t> – graficzna promocja i wiele więcej</a:t>
            </a:r>
            <a:endParaRPr lang="pl-PL" sz="5300" dirty="0">
              <a:solidFill>
                <a:schemeClr val="tx1"/>
              </a:solidFill>
              <a:ea typeface="+mn-ea"/>
              <a:cs typeface="Segoe UI" panose="020B0502040204020203" pitchFamily="34" charset="0"/>
            </a:endParaRPr>
          </a:p>
        </p:txBody>
      </p:sp>
      <p:sp>
        <p:nvSpPr>
          <p:cNvPr id="10" name="Podtytuł 9"/>
          <p:cNvSpPr>
            <a:spLocks noGrp="1"/>
          </p:cNvSpPr>
          <p:nvPr>
            <p:ph type="subTitle" idx="1"/>
          </p:nvPr>
        </p:nvSpPr>
        <p:spPr>
          <a:xfrm>
            <a:off x="1475053" y="3821746"/>
            <a:ext cx="6213915" cy="2416216"/>
          </a:xfrm>
        </p:spPr>
        <p:txBody>
          <a:bodyPr/>
          <a:lstStyle/>
          <a:p>
            <a:endParaRPr lang="pl-PL" dirty="0">
              <a:latin typeface="+mn-lt"/>
            </a:endParaRPr>
          </a:p>
          <a:p>
            <a:endParaRPr lang="pl-PL" dirty="0" smtClean="0">
              <a:latin typeface="+mn-lt"/>
            </a:endParaRPr>
          </a:p>
          <a:p>
            <a:endParaRPr lang="pl-PL" dirty="0" smtClean="0">
              <a:latin typeface="+mn-lt"/>
            </a:endParaRPr>
          </a:p>
          <a:p>
            <a:endParaRPr lang="pl-PL" dirty="0">
              <a:latin typeface="+mn-lt"/>
            </a:endParaRPr>
          </a:p>
          <a:p>
            <a:r>
              <a:rPr lang="pl-PL" dirty="0" smtClean="0">
                <a:ea typeface="Segoe UI" panose="020B0502040204020203" pitchFamily="34" charset="0"/>
              </a:rPr>
              <a:t>Zaangażowanie obywatelskie</a:t>
            </a:r>
          </a:p>
          <a:p>
            <a:r>
              <a:rPr lang="pl-PL" dirty="0" smtClean="0">
                <a:ea typeface="Segoe UI" panose="020B0502040204020203" pitchFamily="34" charset="0"/>
              </a:rPr>
              <a:t>Scenariusz nr 11a</a:t>
            </a:r>
          </a:p>
        </p:txBody>
      </p:sp>
    </p:spTree>
    <p:extLst>
      <p:ext uri="{BB962C8B-B14F-4D97-AF65-F5344CB8AC3E}">
        <p14:creationId xmlns:p14="http://schemas.microsoft.com/office/powerpoint/2010/main" val="297537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obrazu 5" descr="Zrzut ze strony pokazujący jedną z opcji formatu grafiki w Canva - kolaż zdjęć w rozmiarze 25 x 20 centymetrów." title="grafika 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1" b="1551"/>
          <a:stretch>
            <a:fillRect/>
          </a:stretch>
        </p:blipFill>
        <p:spPr/>
      </p:pic>
      <p:pic>
        <p:nvPicPr>
          <p:cNvPr id="8" name="Symbol zastępczy obrazu 7" descr="Zrzut ze strony pokazujący jedną z opcji formatu grafiki w Canva - kartka pocztowa w rozmiarze 14,8 na 10,5 centymetrów." title="grafika 3"/>
          <p:cNvPicPr>
            <a:picLocks noGrp="1" noChangeAspect="1"/>
          </p:cNvPicPr>
          <p:nvPr>
            <p:ph type="pic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8" b="2088"/>
          <a:stretch>
            <a:fillRect/>
          </a:stretch>
        </p:blipFill>
        <p:spPr/>
      </p:pic>
      <p:pic>
        <p:nvPicPr>
          <p:cNvPr id="7" name="Symbol zastępczy obrazu 6" descr="Zrzut ze strony pokazujący jedną z opcji formatu grafiki w Canva - grafika społecznościowa w rozmiarze 800 na 800 pikseli." title="Grafika 2"/>
          <p:cNvPicPr>
            <a:picLocks noGrp="1" noChangeAspect="1"/>
          </p:cNvPicPr>
          <p:nvPr>
            <p:ph type="pic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8" b="2588"/>
          <a:stretch>
            <a:fillRect/>
          </a:stretch>
        </p:blipFill>
        <p:spPr/>
      </p:pic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5672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obrazu 4" descr="Zrzut ze strony pokazujący jedną z opcji formatu grafiki w Canva - plakat w rozmiarze 42 na 59,4 centymetrów." title="grafika 3"/>
          <p:cNvPicPr>
            <a:picLocks noGrp="1" noChangeAspect="1"/>
          </p:cNvPicPr>
          <p:nvPr>
            <p:ph type="pic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3" r="5533"/>
          <a:stretch>
            <a:fillRect/>
          </a:stretch>
        </p:blipFill>
        <p:spPr>
          <a:xfrm>
            <a:off x="6170054" y="343234"/>
            <a:ext cx="2467241" cy="3872631"/>
          </a:xfrm>
        </p:spPr>
      </p:pic>
      <p:pic>
        <p:nvPicPr>
          <p:cNvPr id="4" name="Symbol zastępczy obrazu 3" descr="Zrzut ze strony pokazujący jedną z opcji formatu grafiki w Canva - CV w rozmiarze 21 na 29,7 centymetra." title="grafika 2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8" r="4268"/>
          <a:stretch>
            <a:fillRect/>
          </a:stretch>
        </p:blipFill>
        <p:spPr>
          <a:xfrm>
            <a:off x="3282215" y="2560320"/>
            <a:ext cx="2632268" cy="4092911"/>
          </a:xfrm>
        </p:spPr>
      </p:pic>
      <p:pic>
        <p:nvPicPr>
          <p:cNvPr id="7" name="Obraz 6" descr="Zrzut ze strony pokazujący jedną z opcji formatu grafiki w Canva - ulotka w rozmiarze 210 na 297 milimetrów." title="grafika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43" y="343234"/>
            <a:ext cx="2697987" cy="394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779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obrazu 5" descr="Zrzut ze strony pokazujący jedną z opcji formatu grafiki w Canva - zaświadczenie w rozmiarze 29,7 na 21 centymetrów." title="grafika 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38" b="6538"/>
          <a:stretch>
            <a:fillRect/>
          </a:stretch>
        </p:blipFill>
        <p:spPr/>
      </p:pic>
      <p:pic>
        <p:nvPicPr>
          <p:cNvPr id="8" name="Symbol zastępczy obrazu 7" descr="Zrzut ze strony pokazujący jedną z opcji formatu grafiki w Canva - zdjęcie w tle na Facebooka w rozmiarze 820 na 312 pikseli" title="grafika 2"/>
          <p:cNvPicPr>
            <a:picLocks noGrp="1" noChangeAspect="1"/>
          </p:cNvPicPr>
          <p:nvPr>
            <p:ph type="pic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7" b="4297"/>
          <a:stretch>
            <a:fillRect/>
          </a:stretch>
        </p:blipFill>
        <p:spPr/>
      </p:pic>
      <p:pic>
        <p:nvPicPr>
          <p:cNvPr id="7" name="Symbol zastępczy obrazu 6" descr="Zrzut ze strony pokazujący jedną z opcji formatu grafiki w Canva - wpis na Facebooku w rozmiarze 940 na 788 pikseli." title="graika 3"/>
          <p:cNvPicPr>
            <a:picLocks noGrp="1" noChangeAspect="1"/>
          </p:cNvPicPr>
          <p:nvPr>
            <p:ph type="pic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" b="1365"/>
          <a:stretch>
            <a:fillRect/>
          </a:stretch>
        </p:blipFill>
        <p:spPr/>
      </p:pic>
      <p:pic>
        <p:nvPicPr>
          <p:cNvPr id="9" name="Obraz 8" descr="Zrzut ze strony pokazujący miniformularz umożliwiający ustawienie własnego formatu - widać opcje na określenie szerokości i wysokości oraz wybór jednostek - centymetry lub piksele." title="graika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73" y="3955983"/>
            <a:ext cx="5486739" cy="2098307"/>
          </a:xfrm>
          <a:prstGeom prst="rect">
            <a:avLst/>
          </a:prstGeom>
          <a:ln w="101600">
            <a:solidFill>
              <a:srgbClr val="FF0000"/>
            </a:solidFill>
          </a:ln>
        </p:spPr>
      </p:pic>
      <p:sp>
        <p:nvSpPr>
          <p:cNvPr id="10" name="Prostokąt 9"/>
          <p:cNvSpPr/>
          <p:nvPr/>
        </p:nvSpPr>
        <p:spPr>
          <a:xfrm>
            <a:off x="3556073" y="3955983"/>
            <a:ext cx="5486739" cy="2098307"/>
          </a:xfrm>
          <a:prstGeom prst="rect">
            <a:avLst/>
          </a:prstGeom>
          <a:noFill/>
          <a:ln w="698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257535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323581" y="3831721"/>
            <a:ext cx="6641033" cy="1180195"/>
          </a:xfrm>
        </p:spPr>
        <p:txBody>
          <a:bodyPr/>
          <a:lstStyle/>
          <a:p>
            <a:pPr algn="ctr"/>
            <a:r>
              <a:rPr lang="pl-PL" sz="3600" dirty="0" smtClean="0">
                <a:cs typeface="Segoe UI" panose="020B0502040204020203" pitchFamily="34" charset="0"/>
              </a:rPr>
              <a:t>Pomyśl o wydarzeniach,</a:t>
            </a:r>
            <a:br>
              <a:rPr lang="pl-PL" sz="3600" dirty="0" smtClean="0">
                <a:cs typeface="Segoe UI" panose="020B0502040204020203" pitchFamily="34" charset="0"/>
              </a:rPr>
            </a:br>
            <a:r>
              <a:rPr lang="pl-PL" sz="3600" dirty="0" smtClean="0">
                <a:cs typeface="Segoe UI" panose="020B0502040204020203" pitchFamily="34" charset="0"/>
              </a:rPr>
              <a:t>w których bierzesz udział/ które organizujesz</a:t>
            </a:r>
            <a:br>
              <a:rPr lang="pl-PL" sz="3600" dirty="0" smtClean="0">
                <a:cs typeface="Segoe UI" panose="020B0502040204020203" pitchFamily="34" charset="0"/>
              </a:rPr>
            </a:br>
            <a:r>
              <a:rPr lang="pl-PL" sz="3600" dirty="0" smtClean="0">
                <a:cs typeface="Segoe UI" panose="020B0502040204020203" pitchFamily="34" charset="0"/>
              </a:rPr>
              <a:t>– które szablony możesz wykorzystać?</a:t>
            </a:r>
            <a:endParaRPr lang="pl-PL" sz="3600" dirty="0"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72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396733" y="3697609"/>
            <a:ext cx="6641033" cy="1180195"/>
          </a:xfrm>
        </p:spPr>
        <p:txBody>
          <a:bodyPr/>
          <a:lstStyle/>
          <a:p>
            <a:pPr algn="ctr"/>
            <a:r>
              <a:rPr lang="pl-PL" dirty="0" smtClean="0">
                <a:cs typeface="Segoe UI" panose="020B0502040204020203" pitchFamily="34" charset="0"/>
              </a:rPr>
              <a:t>Jak to zrobić?</a:t>
            </a:r>
            <a:br>
              <a:rPr lang="pl-PL" dirty="0" smtClean="0">
                <a:cs typeface="Segoe UI" panose="020B0502040204020203" pitchFamily="34" charset="0"/>
              </a:rPr>
            </a:br>
            <a:r>
              <a:rPr lang="pl-PL" dirty="0" smtClean="0">
                <a:cs typeface="Segoe UI" panose="020B0502040204020203" pitchFamily="34" charset="0"/>
              </a:rPr>
              <a:t>Zaczynamy!</a:t>
            </a:r>
            <a:endParaRPr lang="pl-PL" dirty="0"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51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414734" y="851449"/>
            <a:ext cx="5788438" cy="1068742"/>
          </a:xfrm>
        </p:spPr>
        <p:txBody>
          <a:bodyPr>
            <a:normAutofit/>
          </a:bodyPr>
          <a:lstStyle/>
          <a:p>
            <a:r>
              <a:rPr lang="pl-PL" dirty="0" smtClean="0"/>
              <a:t>Wejdź na stronę www.canva.com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14734" y="2604633"/>
            <a:ext cx="5788438" cy="114890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dirty="0" smtClean="0">
                <a:solidFill>
                  <a:srgbClr val="474233"/>
                </a:solidFill>
              </a:rPr>
              <a:t>Kliknij „rejestruj”</a:t>
            </a:r>
            <a:endParaRPr lang="pl-PL" dirty="0">
              <a:solidFill>
                <a:srgbClr val="474233"/>
              </a:solidFill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1"/>
          </p:nvPr>
        </p:nvSpPr>
        <p:spPr>
          <a:xfrm>
            <a:off x="2414734" y="4437983"/>
            <a:ext cx="5788438" cy="90331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dirty="0" smtClean="0"/>
              <a:t>Wypełnij formularz rejestracyjny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403415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567891" y="5665401"/>
            <a:ext cx="8367465" cy="1192599"/>
          </a:xfrm>
        </p:spPr>
        <p:txBody>
          <a:bodyPr/>
          <a:lstStyle/>
          <a:p>
            <a:r>
              <a:rPr lang="pl-PL" dirty="0" smtClean="0">
                <a:solidFill>
                  <a:srgbClr val="FF6600"/>
                </a:solidFill>
              </a:rPr>
              <a:t>Zarejestruj się w serwisie</a:t>
            </a:r>
            <a:endParaRPr lang="pl-PL" dirty="0">
              <a:solidFill>
                <a:srgbClr val="FF6600"/>
              </a:solidFill>
            </a:endParaRPr>
          </a:p>
        </p:txBody>
      </p:sp>
      <p:pic>
        <p:nvPicPr>
          <p:cNvPr id="3" name="Symbol zastępczy obrazu 2" descr="Kolejny krok rejestracji - można zarejestrować się przez Facebooka lub Googla albo podając e-mail i hasło." title="grafika2"/>
          <p:cNvPicPr>
            <a:picLocks noGrp="1" noChangeAspect="1"/>
          </p:cNvPicPr>
          <p:nvPr>
            <p:ph type="pic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22" b="19422"/>
          <a:stretch>
            <a:fillRect/>
          </a:stretch>
        </p:blipFill>
        <p:spPr/>
      </p:pic>
      <p:pic>
        <p:nvPicPr>
          <p:cNvPr id="9" name="Symbol zastępczy obrazu 8" descr="Grafika przedstawia częśc formularza rejestracyjnego - należy podać swoje imię i nazwisko, a z ukrytej listy rozwijanej wybrać, kim się jest (np. uczniem, nauczycielem lub potrzebuję canvy do użytku osobistego)." title="grafika 1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4" b="1374"/>
          <a:stretch>
            <a:fillRect/>
          </a:stretch>
        </p:blipFill>
        <p:spPr>
          <a:xfrm>
            <a:off x="461963" y="460375"/>
            <a:ext cx="3484562" cy="5083175"/>
          </a:xfrm>
        </p:spPr>
      </p:pic>
    </p:spTree>
    <p:extLst>
      <p:ext uri="{BB962C8B-B14F-4D97-AF65-F5344CB8AC3E}">
        <p14:creationId xmlns:p14="http://schemas.microsoft.com/office/powerpoint/2010/main" val="28546594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ytuł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FF6600"/>
                </a:solidFill>
              </a:rPr>
              <a:t>I już jesteś</a:t>
            </a:r>
            <a:r>
              <a:rPr lang="pl-PL" dirty="0" smtClean="0">
                <a:solidFill>
                  <a:srgbClr val="FF6600"/>
                </a:solidFill>
                <a:sym typeface="Wingdings" panose="05000000000000000000" pitchFamily="2" charset="2"/>
              </a:rPr>
              <a:t></a:t>
            </a:r>
            <a:endParaRPr lang="pl-PL" dirty="0">
              <a:solidFill>
                <a:srgbClr val="FF6600"/>
              </a:solidFill>
            </a:endParaRPr>
          </a:p>
        </p:txBody>
      </p:sp>
      <p:sp>
        <p:nvSpPr>
          <p:cNvPr id="4" name="Symbol zastępczy zawartości 3"/>
          <p:cNvSpPr>
            <a:spLocks noGrp="1"/>
          </p:cNvSpPr>
          <p:nvPr>
            <p:ph idx="4294967295"/>
          </p:nvPr>
        </p:nvSpPr>
        <p:spPr>
          <a:xfrm>
            <a:off x="0" y="3097213"/>
            <a:ext cx="4906963" cy="676275"/>
          </a:xfrm>
        </p:spPr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pic>
        <p:nvPicPr>
          <p:cNvPr id="3" name="Symbol zastępczy obrazu 2" descr="Pierwszy ekran po zalogowaniu. Widać menu po lewej stornie i kilka przykładowych form/projektów w centrum." title="graf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8" b="93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461538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2" name="Symbol zastępczy obrazu 11" descr="widok zakładki &quot;utwórz projekt&quot;, widać kilka przykładowych form, głównie do mediów społecznościowych oraz dokumenty." title="graf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4" r="9834"/>
          <a:stretch>
            <a:fillRect/>
          </a:stretch>
        </p:blipFill>
        <p:spPr/>
      </p:pic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266132" y="3097876"/>
            <a:ext cx="8723864" cy="676102"/>
          </a:xfrm>
        </p:spPr>
        <p:txBody>
          <a:bodyPr/>
          <a:lstStyle/>
          <a:p>
            <a:pPr marL="0" indent="0">
              <a:buNone/>
            </a:pPr>
            <a:r>
              <a:rPr lang="pl-PL" dirty="0" smtClean="0">
                <a:solidFill>
                  <a:srgbClr val="FF6600"/>
                </a:solidFill>
              </a:rPr>
              <a:t>Utwórz projekt – co widać?</a:t>
            </a:r>
            <a:endParaRPr lang="pl-PL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085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400" dirty="0" smtClean="0">
                <a:cs typeface="Segoe UI" panose="020B0502040204020203" pitchFamily="34" charset="0"/>
              </a:rPr>
              <a:t>Część </a:t>
            </a:r>
            <a:r>
              <a:rPr lang="pl-PL" sz="4400" dirty="0">
                <a:cs typeface="Segoe UI" panose="020B0502040204020203" pitchFamily="34" charset="0"/>
              </a:rPr>
              <a:t>2</a:t>
            </a:r>
            <a:r>
              <a:rPr lang="pl-PL" sz="4400" dirty="0" smtClean="0">
                <a:cs typeface="Segoe UI" panose="020B0502040204020203" pitchFamily="34" charset="0"/>
              </a:rPr>
              <a:t> </a:t>
            </a:r>
            <a:br>
              <a:rPr lang="pl-PL" sz="4400" dirty="0" smtClean="0">
                <a:cs typeface="Segoe UI" panose="020B0502040204020203" pitchFamily="34" charset="0"/>
              </a:rPr>
            </a:br>
            <a:r>
              <a:rPr lang="pl-PL" sz="4400" dirty="0"/>
              <a:t>Utwórz projekt, skorzystaj </a:t>
            </a:r>
            <a:r>
              <a:rPr lang="pl-PL" sz="4400" dirty="0" smtClean="0"/>
              <a:t/>
            </a:r>
            <a:br>
              <a:rPr lang="pl-PL" sz="4400" dirty="0" smtClean="0"/>
            </a:br>
            <a:r>
              <a:rPr lang="pl-PL" sz="4400" dirty="0" smtClean="0"/>
              <a:t>z </a:t>
            </a:r>
            <a:r>
              <a:rPr lang="pl-PL" sz="4400" dirty="0"/>
              <a:t>gotowych wzorów </a:t>
            </a:r>
            <a:r>
              <a:rPr lang="pl-PL" sz="4400" dirty="0" smtClean="0"/>
              <a:t/>
            </a:r>
            <a:br>
              <a:rPr lang="pl-PL" sz="4400" dirty="0" smtClean="0"/>
            </a:br>
            <a:r>
              <a:rPr lang="pl-PL" sz="4400" dirty="0" smtClean="0"/>
              <a:t>i </a:t>
            </a:r>
            <a:r>
              <a:rPr lang="pl-PL" sz="4400" dirty="0"/>
              <a:t>szablonów</a:t>
            </a:r>
          </a:p>
        </p:txBody>
      </p:sp>
    </p:spTree>
    <p:extLst>
      <p:ext uri="{BB962C8B-B14F-4D97-AF65-F5344CB8AC3E}">
        <p14:creationId xmlns:p14="http://schemas.microsoft.com/office/powerpoint/2010/main" val="135428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logo projektu &quot;e-Mocni: cyfrowe umiejętności, realne korzyści&quot;, czyli stylizowany napis e-Mocni w polu imitującym znak &quot;@&quot; oraz opisem &quot;cyfrowe umiejętności - realne korzyści&quot;" title="logo projektu e-Mocni..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997" y="31997"/>
            <a:ext cx="6794006" cy="679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21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2899" y="4960138"/>
            <a:ext cx="8801101" cy="1463040"/>
          </a:xfrm>
        </p:spPr>
        <p:txBody>
          <a:bodyPr>
            <a:normAutofit/>
          </a:bodyPr>
          <a:lstStyle/>
          <a:p>
            <a:r>
              <a:rPr lang="pl-PL" sz="3600" dirty="0" smtClean="0">
                <a:solidFill>
                  <a:srgbClr val="FF6600"/>
                </a:solidFill>
              </a:rPr>
              <a:t>Przewiń stronę w dół i znajdź kategorię „marketing”.</a:t>
            </a:r>
            <a:br>
              <a:rPr lang="pl-PL" sz="3600" dirty="0" smtClean="0">
                <a:solidFill>
                  <a:srgbClr val="FF6600"/>
                </a:solidFill>
              </a:rPr>
            </a:br>
            <a:r>
              <a:rPr lang="pl-PL" sz="3600" dirty="0" smtClean="0">
                <a:solidFill>
                  <a:srgbClr val="FF6600"/>
                </a:solidFill>
              </a:rPr>
              <a:t>Wybierz „plakat”. Kliknij.</a:t>
            </a:r>
            <a:endParaRPr lang="pl-PL" sz="3600" dirty="0">
              <a:solidFill>
                <a:srgbClr val="FF6600"/>
              </a:solidFill>
            </a:endParaRPr>
          </a:p>
        </p:txBody>
      </p:sp>
      <p:pic>
        <p:nvPicPr>
          <p:cNvPr id="7" name="Symbol zastępczy obrazu 6" descr="widok kategorii marketing z dostępnymi formami: logo, plakat, ulotka, wizytówka, infografika, broszura" title="graf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9" b="6359"/>
          <a:stretch>
            <a:fillRect/>
          </a:stretch>
        </p:blipFill>
        <p:spPr>
          <a:xfrm>
            <a:off x="0" y="0"/>
            <a:ext cx="9142413" cy="3471863"/>
          </a:xfrm>
        </p:spPr>
      </p:pic>
    </p:spTree>
    <p:extLst>
      <p:ext uri="{BB962C8B-B14F-4D97-AF65-F5344CB8AC3E}">
        <p14:creationId xmlns:p14="http://schemas.microsoft.com/office/powerpoint/2010/main" val="19566277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4434587" y="1786760"/>
            <a:ext cx="3728752" cy="3298767"/>
          </a:xfrm>
        </p:spPr>
        <p:txBody>
          <a:bodyPr/>
          <a:lstStyle/>
          <a:p>
            <a:pPr marL="0" indent="0">
              <a:buNone/>
            </a:pPr>
            <a:r>
              <a:rPr lang="pl-PL" sz="3600" dirty="0" smtClean="0"/>
              <a:t>Przejrzyj, co proponuje </a:t>
            </a:r>
            <a:r>
              <a:rPr lang="pl-PL" sz="3600" dirty="0" err="1" smtClean="0"/>
              <a:t>canva</a:t>
            </a:r>
            <a:r>
              <a:rPr lang="pl-PL" sz="3600" dirty="0" smtClean="0"/>
              <a:t> – masz wybór spośród </a:t>
            </a:r>
            <a:r>
              <a:rPr lang="pl-PL" sz="3600" dirty="0" smtClean="0">
                <a:solidFill>
                  <a:srgbClr val="FF6600"/>
                </a:solidFill>
              </a:rPr>
              <a:t>darmowych</a:t>
            </a:r>
            <a:br>
              <a:rPr lang="pl-PL" sz="3600" dirty="0" smtClean="0">
                <a:solidFill>
                  <a:srgbClr val="FF6600"/>
                </a:solidFill>
              </a:rPr>
            </a:br>
            <a:r>
              <a:rPr lang="pl-PL" sz="3600" dirty="0" smtClean="0"/>
              <a:t>i płatnych opcji</a:t>
            </a:r>
            <a:endParaRPr lang="pl-PL" sz="3600" dirty="0"/>
          </a:p>
        </p:txBody>
      </p:sp>
      <p:pic>
        <p:nvPicPr>
          <p:cNvPr id="7" name="Symbol zastępczy obrazu 6" descr="Zrzut pokazujący zbliżenie na kilka propozycji szablonów do plakatów." title="graf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0" b="3700"/>
          <a:stretch>
            <a:fillRect/>
          </a:stretch>
        </p:blipFill>
        <p:spPr>
          <a:xfrm>
            <a:off x="342900" y="315913"/>
            <a:ext cx="3141663" cy="6240462"/>
          </a:xfrm>
        </p:spPr>
      </p:pic>
    </p:spTree>
    <p:extLst>
      <p:ext uri="{BB962C8B-B14F-4D97-AF65-F5344CB8AC3E}">
        <p14:creationId xmlns:p14="http://schemas.microsoft.com/office/powerpoint/2010/main" val="1354053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100" dirty="0" smtClean="0"/>
              <a:t>Wybrany szablon zobaczysz na głównym ekranie</a:t>
            </a:r>
            <a:endParaRPr lang="pl-PL" sz="31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l-PL" dirty="0" smtClean="0"/>
              <a:t>Możesz już zacząć edytować wybrany szablon, zmieniając tekst, kolory itd.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pl-PL" sz="3100" dirty="0" smtClean="0"/>
              <a:t>Ale lepiej wcześniej sprawdź, co masz w lewym menu</a:t>
            </a:r>
            <a:endParaRPr lang="pl-PL" sz="3100" dirty="0"/>
          </a:p>
        </p:txBody>
      </p:sp>
    </p:spTree>
    <p:extLst>
      <p:ext uri="{BB962C8B-B14F-4D97-AF65-F5344CB8AC3E}">
        <p14:creationId xmlns:p14="http://schemas.microsoft.com/office/powerpoint/2010/main" val="8284097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5" name="Symbol zastępczy obrazu 4" descr="Zrzut pokazujący zbliżenie na rozwinięcie pozycji w menu - elementy. Widać, że użytkownik może wybierać spośród: siatek, ramek, kształtów, linii, ilustracji i innych, niewidocznych w pełni elementów." title="graf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8" b="2878"/>
          <a:stretch>
            <a:fillRect/>
          </a:stretch>
        </p:blipFill>
        <p:spPr/>
      </p:pic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Sprawdź, jakie </a:t>
            </a:r>
            <a:r>
              <a:rPr lang="pl-PL" dirty="0" smtClean="0">
                <a:solidFill>
                  <a:srgbClr val="FF6600"/>
                </a:solidFill>
              </a:rPr>
              <a:t>elementy</a:t>
            </a:r>
            <a:r>
              <a:rPr lang="pl-PL" dirty="0" smtClean="0"/>
              <a:t> możesz dołożyć do swojej grafiki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059826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0" y="1889387"/>
            <a:ext cx="3340100" cy="3298767"/>
          </a:xfrm>
        </p:spPr>
        <p:txBody>
          <a:bodyPr/>
          <a:lstStyle/>
          <a:p>
            <a:pPr marL="0" indent="0">
              <a:buNone/>
            </a:pPr>
            <a:r>
              <a:rPr lang="pl-PL" sz="3600" dirty="0" smtClean="0"/>
              <a:t>Możesz też wybrać, w jaki sposób będzie widoczny </a:t>
            </a:r>
            <a:r>
              <a:rPr lang="pl-PL" sz="3600" dirty="0" smtClean="0">
                <a:solidFill>
                  <a:srgbClr val="FF6600"/>
                </a:solidFill>
              </a:rPr>
              <a:t>tekst</a:t>
            </a:r>
            <a:r>
              <a:rPr lang="pl-PL" sz="3600" dirty="0" smtClean="0"/>
              <a:t> – krój czcionki, cały fragment</a:t>
            </a:r>
            <a:endParaRPr lang="pl-PL" sz="3600" dirty="0"/>
          </a:p>
        </p:txBody>
      </p:sp>
      <p:pic>
        <p:nvPicPr>
          <p:cNvPr id="12" name="Symbol zastępczy obrazu 11" descr="Zrzut pokazujący zbliżenie na ele,ment menu &quot;tekst&quot; - widać różne fragmenty tekstu zapisane różnymi fontami, do wyboru." title="gra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2" b="3292"/>
          <a:stretch>
            <a:fillRect/>
          </a:stretch>
        </p:blipFill>
        <p:spPr>
          <a:xfrm>
            <a:off x="3340100" y="325438"/>
            <a:ext cx="5053013" cy="6240462"/>
          </a:xfrm>
        </p:spPr>
      </p:pic>
    </p:spTree>
    <p:extLst>
      <p:ext uri="{BB962C8B-B14F-4D97-AF65-F5344CB8AC3E}">
        <p14:creationId xmlns:p14="http://schemas.microsoft.com/office/powerpoint/2010/main" val="6137573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Symbol zastępczy obrazu 4" descr="Zrzut - zbliżenie na element menu &quot;tło&quot;. Widać opcje wyborów kolorów oraz kolory już użyte w otwartym dokumencie." title="graf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1" r="6291"/>
          <a:stretch>
            <a:fillRect/>
          </a:stretch>
        </p:blipFill>
        <p:spPr>
          <a:xfrm>
            <a:off x="313775" y="315883"/>
            <a:ext cx="4228407" cy="6240088"/>
          </a:xfrm>
        </p:spPr>
      </p:pic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4639378" y="1779617"/>
            <a:ext cx="3530200" cy="3298767"/>
          </a:xfrm>
        </p:spPr>
        <p:txBody>
          <a:bodyPr/>
          <a:lstStyle/>
          <a:p>
            <a:pPr marL="0" indent="0">
              <a:buNone/>
            </a:pPr>
            <a:r>
              <a:rPr lang="pl-PL" sz="3600" dirty="0" smtClean="0"/>
              <a:t>Możesz też wybrać </a:t>
            </a:r>
            <a:r>
              <a:rPr lang="pl-PL" sz="3600" dirty="0" smtClean="0">
                <a:solidFill>
                  <a:srgbClr val="FF6600"/>
                </a:solidFill>
              </a:rPr>
              <a:t>kolor tła</a:t>
            </a:r>
            <a:r>
              <a:rPr lang="pl-PL" sz="3600" dirty="0" smtClean="0"/>
              <a:t>. Co ważne, </a:t>
            </a:r>
            <a:r>
              <a:rPr lang="pl-PL" sz="3600" dirty="0" err="1" smtClean="0"/>
              <a:t>Canva</a:t>
            </a:r>
            <a:r>
              <a:rPr lang="pl-PL" sz="3600" dirty="0" smtClean="0"/>
              <a:t> pokazuje ci, jakie </a:t>
            </a:r>
            <a:r>
              <a:rPr lang="pl-PL" sz="3600" dirty="0" smtClean="0">
                <a:solidFill>
                  <a:srgbClr val="FF6600"/>
                </a:solidFill>
              </a:rPr>
              <a:t>barwy</a:t>
            </a:r>
            <a:r>
              <a:rPr lang="pl-PL" sz="3600" dirty="0" smtClean="0"/>
              <a:t> są w już w użyciu!</a:t>
            </a:r>
            <a:endParaRPr lang="pl-PL" sz="3600" dirty="0"/>
          </a:p>
        </p:txBody>
      </p:sp>
    </p:spTree>
    <p:extLst>
      <p:ext uri="{BB962C8B-B14F-4D97-AF65-F5344CB8AC3E}">
        <p14:creationId xmlns:p14="http://schemas.microsoft.com/office/powerpoint/2010/main" val="5397133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5" name="Symbol zastępczy obrazu 4" descr="Zrzut - zbliżenie na element menu &quot;przesłane&quot;. Widać opcję przesłania własnych obrazów." title="graf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0" r="3580"/>
          <a:stretch>
            <a:fillRect/>
          </a:stretch>
        </p:blipFill>
        <p:spPr>
          <a:xfrm>
            <a:off x="4030663" y="238125"/>
            <a:ext cx="4227512" cy="6240463"/>
          </a:xfrm>
        </p:spPr>
      </p:pic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0" y="1889387"/>
            <a:ext cx="3927107" cy="3298767"/>
          </a:xfrm>
        </p:spPr>
        <p:txBody>
          <a:bodyPr/>
          <a:lstStyle/>
          <a:p>
            <a:pPr marL="0" indent="0">
              <a:buNone/>
            </a:pPr>
            <a:r>
              <a:rPr lang="pl-PL" sz="3200" dirty="0" smtClean="0"/>
              <a:t>Możesz też </a:t>
            </a:r>
            <a:r>
              <a:rPr lang="pl-PL" sz="3200" dirty="0" smtClean="0">
                <a:solidFill>
                  <a:srgbClr val="FF6600"/>
                </a:solidFill>
              </a:rPr>
              <a:t>przesłać</a:t>
            </a:r>
            <a:r>
              <a:rPr lang="pl-PL" sz="3200" dirty="0" smtClean="0"/>
              <a:t> (zaimportować) swoje własne obrazki, zdjęcia, grafiki i je </a:t>
            </a:r>
            <a:r>
              <a:rPr lang="pl-PL" sz="3200" dirty="0" smtClean="0">
                <a:solidFill>
                  <a:srgbClr val="FF6600"/>
                </a:solidFill>
              </a:rPr>
              <a:t>wykorzystać</a:t>
            </a:r>
            <a:r>
              <a:rPr lang="pl-PL" sz="3200" dirty="0" smtClean="0"/>
              <a:t>.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34166708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148255" y="3717487"/>
            <a:ext cx="6872624" cy="1180195"/>
          </a:xfrm>
        </p:spPr>
        <p:txBody>
          <a:bodyPr/>
          <a:lstStyle/>
          <a:p>
            <a:pPr algn="ctr"/>
            <a:r>
              <a:rPr lang="pl-PL" sz="4400" dirty="0" smtClean="0">
                <a:cs typeface="Segoe UI" panose="020B0502040204020203" pitchFamily="34" charset="0"/>
              </a:rPr>
              <a:t>Wybierz pasujący Ci szablon </a:t>
            </a:r>
            <a:r>
              <a:rPr lang="pl-PL" sz="4400" dirty="0" smtClean="0">
                <a:cs typeface="Segoe UI" panose="020B0502040204020203" pitchFamily="34" charset="0"/>
              </a:rPr>
              <a:t/>
            </a:r>
            <a:br>
              <a:rPr lang="pl-PL" sz="4400" dirty="0" smtClean="0">
                <a:cs typeface="Segoe UI" panose="020B0502040204020203" pitchFamily="34" charset="0"/>
              </a:rPr>
            </a:br>
            <a:r>
              <a:rPr lang="pl-PL" sz="4400" dirty="0" smtClean="0">
                <a:cs typeface="Segoe UI" panose="020B0502040204020203" pitchFamily="34" charset="0"/>
              </a:rPr>
              <a:t>i </a:t>
            </a:r>
            <a:r>
              <a:rPr lang="pl-PL" sz="4400" dirty="0" smtClean="0">
                <a:cs typeface="Segoe UI" panose="020B0502040204020203" pitchFamily="34" charset="0"/>
              </a:rPr>
              <a:t>dopasuj go do swoich potrzeb!</a:t>
            </a:r>
            <a:endParaRPr lang="pl-PL" sz="4400" dirty="0"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24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ymbol zastępczy obrazu 11" descr="Zrzut plakatu po przeróbkach - tło to samo, ale napisy zapraszają na zawody gimnastyczne i podają ich datę." title="grafika 2"/>
          <p:cNvPicPr>
            <a:picLocks noGrp="1" noChangeAspect="1"/>
          </p:cNvPicPr>
          <p:nvPr>
            <p:ph type="pic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7" r="8037"/>
          <a:stretch>
            <a:fillRect/>
          </a:stretch>
        </p:blipFill>
        <p:spPr/>
      </p:pic>
      <p:pic>
        <p:nvPicPr>
          <p:cNvPr id="11" name="Symbol zastępczy obrazu 10" descr="Szablon zaproponowany przez Canva, z angielskimi napisami, w tle gimnastyczka ii trzy okręgi. Reklama szkoły baletowej po angielsku." title="grafika 1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5" r="7485"/>
          <a:stretch>
            <a:fillRect/>
          </a:stretch>
        </p:blipFill>
        <p:spPr>
          <a:xfrm>
            <a:off x="462509" y="486988"/>
            <a:ext cx="3865651" cy="6010697"/>
          </a:xfrm>
        </p:spPr>
      </p:pic>
    </p:spTree>
    <p:extLst>
      <p:ext uri="{BB962C8B-B14F-4D97-AF65-F5344CB8AC3E}">
        <p14:creationId xmlns:p14="http://schemas.microsoft.com/office/powerpoint/2010/main" val="404350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ymbol zastępczy obrazu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9" r="2949"/>
          <a:stretch>
            <a:fillRect/>
          </a:stretch>
        </p:blipFill>
        <p:spPr/>
      </p:pic>
      <p:sp>
        <p:nvSpPr>
          <p:cNvPr id="11" name="Tytuł 4"/>
          <p:cNvSpPr>
            <a:spLocks noGrp="1"/>
          </p:cNvSpPr>
          <p:nvPr>
            <p:ph idx="10"/>
          </p:nvPr>
        </p:nvSpPr>
        <p:spPr>
          <a:xfrm>
            <a:off x="5297114" y="1481234"/>
            <a:ext cx="3421103" cy="32987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3200" dirty="0" smtClean="0">
                <a:solidFill>
                  <a:srgbClr val="FF6600"/>
                </a:solidFill>
              </a:rPr>
              <a:t>Gotowe?</a:t>
            </a:r>
            <a:r>
              <a:rPr lang="pl-PL" sz="3200" dirty="0" smtClean="0"/>
              <a:t> Z górnego menu wybierz </a:t>
            </a:r>
            <a:r>
              <a:rPr lang="pl-PL" sz="3200" dirty="0" smtClean="0">
                <a:solidFill>
                  <a:srgbClr val="FF6600"/>
                </a:solidFill>
              </a:rPr>
              <a:t>pobierz</a:t>
            </a:r>
            <a:r>
              <a:rPr lang="pl-PL" sz="3200" dirty="0" smtClean="0"/>
              <a:t>, a potem zdecyduj, </a:t>
            </a:r>
            <a:r>
              <a:rPr lang="pl-PL" sz="3200" dirty="0" smtClean="0"/>
              <a:t/>
            </a:r>
            <a:br>
              <a:rPr lang="pl-PL" sz="3200" dirty="0" smtClean="0"/>
            </a:br>
            <a:r>
              <a:rPr lang="pl-PL" sz="3200" dirty="0" smtClean="0"/>
              <a:t>w </a:t>
            </a:r>
            <a:r>
              <a:rPr lang="pl-PL" sz="3200" dirty="0" smtClean="0"/>
              <a:t>jakim formacie chcesz </a:t>
            </a:r>
            <a:r>
              <a:rPr lang="pl-PL" sz="3200" dirty="0" smtClean="0">
                <a:solidFill>
                  <a:srgbClr val="FF6600"/>
                </a:solidFill>
              </a:rPr>
              <a:t>zapisać</a:t>
            </a:r>
            <a:r>
              <a:rPr lang="pl-PL" sz="3200" dirty="0" smtClean="0"/>
              <a:t> swoje „dzieło”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226123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 title="tytuł projektu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 - czyli napisy oraz element graficzny: na prostokącie trzy gwiazdki;&#10;Projekt &quot;e-Mocni: cyfrowe umiejętności, realne korzyści&quot; - napis &quot;e-Mocni oraz &quot;cyfrowe umiejętności, realne korzyści - obrysowane elementem graficznym przypominającym znak &quot;@&quot;;&#10;Unia Europejska Europejski Fundusz Rozwoju Regionalnego - na  prostokątnym tle okrąg wyznaczony gwiazdkami)" title="loga - wersja czarno-biała"/>
          <p:cNvPicPr>
            <a:picLocks noGrp="1" noChangeAspect="1"/>
          </p:cNvPicPr>
          <p:nvPr>
            <p:ph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305028"/>
            <a:ext cx="7963221" cy="899072"/>
          </a:xfrm>
        </p:spPr>
      </p:pic>
    </p:spTree>
    <p:extLst>
      <p:ext uri="{BB962C8B-B14F-4D97-AF65-F5344CB8AC3E}">
        <p14:creationId xmlns:p14="http://schemas.microsoft.com/office/powerpoint/2010/main" val="250778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400" dirty="0" smtClean="0">
                <a:cs typeface="Segoe UI" panose="020B0502040204020203" pitchFamily="34" charset="0"/>
              </a:rPr>
              <a:t>Część 3 </a:t>
            </a:r>
            <a:br>
              <a:rPr lang="pl-PL" sz="4400" dirty="0" smtClean="0">
                <a:cs typeface="Segoe UI" panose="020B0502040204020203" pitchFamily="34" charset="0"/>
              </a:rPr>
            </a:br>
            <a:r>
              <a:rPr lang="pl-PL" sz="4400" dirty="0" smtClean="0"/>
              <a:t>Kreacja – </a:t>
            </a:r>
            <a:r>
              <a:rPr lang="pl-PL" sz="4400" dirty="0"/>
              <a:t>stwórz swój materiał promocyjny od zera!</a:t>
            </a:r>
          </a:p>
        </p:txBody>
      </p:sp>
    </p:spTree>
    <p:extLst>
      <p:ext uri="{BB962C8B-B14F-4D97-AF65-F5344CB8AC3E}">
        <p14:creationId xmlns:p14="http://schemas.microsoft.com/office/powerpoint/2010/main" val="90862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75372" y="5498651"/>
            <a:ext cx="8391667" cy="1463040"/>
          </a:xfrm>
        </p:spPr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rgbClr val="FF6600"/>
                </a:solidFill>
              </a:rPr>
              <a:t>Zacznij tak samo,</a:t>
            </a:r>
            <a:br>
              <a:rPr lang="pl-PL" dirty="0" smtClean="0">
                <a:solidFill>
                  <a:srgbClr val="FF6600"/>
                </a:solidFill>
              </a:rPr>
            </a:br>
            <a:r>
              <a:rPr lang="pl-PL" dirty="0" smtClean="0">
                <a:solidFill>
                  <a:srgbClr val="FF6600"/>
                </a:solidFill>
              </a:rPr>
              <a:t>ale nie wybieraj </a:t>
            </a:r>
            <a:r>
              <a:rPr lang="pl-PL" dirty="0" smtClean="0">
                <a:solidFill>
                  <a:srgbClr val="474233"/>
                </a:solidFill>
              </a:rPr>
              <a:t>żadnego</a:t>
            </a:r>
            <a:r>
              <a:rPr lang="pl-PL" dirty="0" smtClean="0">
                <a:solidFill>
                  <a:srgbClr val="FF6600"/>
                </a:solidFill>
              </a:rPr>
              <a:t> </a:t>
            </a:r>
            <a:r>
              <a:rPr lang="pl-PL" dirty="0" smtClean="0">
                <a:solidFill>
                  <a:srgbClr val="474233"/>
                </a:solidFill>
              </a:rPr>
              <a:t>szablonu</a:t>
            </a:r>
            <a:r>
              <a:rPr lang="pl-PL" dirty="0" smtClean="0">
                <a:solidFill>
                  <a:srgbClr val="FF6600"/>
                </a:solidFill>
              </a:rPr>
              <a:t>!</a:t>
            </a:r>
            <a:endParaRPr lang="pl-PL" dirty="0">
              <a:solidFill>
                <a:srgbClr val="FF6600"/>
              </a:solidFill>
            </a:endParaRPr>
          </a:p>
        </p:txBody>
      </p:sp>
      <p:pic>
        <p:nvPicPr>
          <p:cNvPr id="10" name="Symbol zastępczy obrazu 9" descr="Zrzut - zbliżenie na szablony plakatów proponowane przez Canva. Widać, że na części z nich jest napisa &quot;darmowe&quot;, a na innych nie ma." title="graf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82" b="6982"/>
          <a:stretch>
            <a:fillRect/>
          </a:stretch>
        </p:blipFill>
        <p:spPr>
          <a:xfrm>
            <a:off x="0" y="0"/>
            <a:ext cx="9142413" cy="5075583"/>
          </a:xfrm>
        </p:spPr>
      </p:pic>
    </p:spTree>
    <p:extLst>
      <p:ext uri="{BB962C8B-B14F-4D97-AF65-F5344CB8AC3E}">
        <p14:creationId xmlns:p14="http://schemas.microsoft.com/office/powerpoint/2010/main" val="16183801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2469485" y="1786760"/>
            <a:ext cx="5813124" cy="3298767"/>
          </a:xfrm>
        </p:spPr>
        <p:txBody>
          <a:bodyPr/>
          <a:lstStyle/>
          <a:p>
            <a:pPr marL="0" indent="0">
              <a:buNone/>
            </a:pPr>
            <a:r>
              <a:rPr lang="pl-PL" sz="3600" dirty="0" smtClean="0"/>
              <a:t>Pamiętaj, że masz do dyspozycji lewe menu, a w nim </a:t>
            </a:r>
            <a:r>
              <a:rPr lang="pl-PL" sz="3600" dirty="0" smtClean="0">
                <a:solidFill>
                  <a:srgbClr val="FF6600"/>
                </a:solidFill>
              </a:rPr>
              <a:t>elementy</a:t>
            </a:r>
            <a:r>
              <a:rPr lang="pl-PL" sz="3600" dirty="0" smtClean="0"/>
              <a:t>, </a:t>
            </a:r>
            <a:r>
              <a:rPr lang="pl-PL" sz="3600" dirty="0" smtClean="0">
                <a:solidFill>
                  <a:srgbClr val="FF6600"/>
                </a:solidFill>
              </a:rPr>
              <a:t>tekst</a:t>
            </a:r>
            <a:r>
              <a:rPr lang="pl-PL" sz="3600" dirty="0" smtClean="0"/>
              <a:t>, </a:t>
            </a:r>
            <a:r>
              <a:rPr lang="pl-PL" sz="3600" dirty="0" smtClean="0">
                <a:solidFill>
                  <a:srgbClr val="FF6600"/>
                </a:solidFill>
              </a:rPr>
              <a:t>tło</a:t>
            </a:r>
            <a:r>
              <a:rPr lang="pl-PL" sz="3600" dirty="0" smtClean="0"/>
              <a:t> i możliwość </a:t>
            </a:r>
            <a:r>
              <a:rPr lang="pl-PL" sz="3600" dirty="0" smtClean="0">
                <a:solidFill>
                  <a:srgbClr val="FF6600"/>
                </a:solidFill>
              </a:rPr>
              <a:t>przesłania</a:t>
            </a:r>
            <a:r>
              <a:rPr lang="pl-PL" sz="3600" dirty="0" smtClean="0"/>
              <a:t> własnego zdjęcia.</a:t>
            </a:r>
          </a:p>
          <a:p>
            <a:pPr marL="0" indent="0">
              <a:buNone/>
            </a:pPr>
            <a:r>
              <a:rPr lang="pl-PL" dirty="0" smtClean="0">
                <a:solidFill>
                  <a:srgbClr val="FF6600"/>
                </a:solidFill>
              </a:rPr>
              <a:t>Powodzenia!</a:t>
            </a:r>
            <a:endParaRPr lang="pl-PL" dirty="0">
              <a:solidFill>
                <a:srgbClr val="FF6600"/>
              </a:solidFill>
            </a:endParaRPr>
          </a:p>
        </p:txBody>
      </p:sp>
      <p:pic>
        <p:nvPicPr>
          <p:cNvPr id="7" name="Symbol zastępczy obrazu 6" descr="Zbliżenie na lewe menu, widać kluczowe pozycje-  układy, elementy, tekst, tlo i przesłane." title="graf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2" r="2582"/>
          <a:stretch>
            <a:fillRect/>
          </a:stretch>
        </p:blipFill>
        <p:spPr>
          <a:xfrm>
            <a:off x="342900" y="315913"/>
            <a:ext cx="1130300" cy="6240462"/>
          </a:xfrm>
        </p:spPr>
      </p:pic>
    </p:spTree>
    <p:extLst>
      <p:ext uri="{BB962C8B-B14F-4D97-AF65-F5344CB8AC3E}">
        <p14:creationId xmlns:p14="http://schemas.microsoft.com/office/powerpoint/2010/main" val="41145218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300" dirty="0" smtClean="0"/>
              <a:t>Pomyśl o wydarzeniu lokalnym, które organizujesz lub które odbywa się w twojej okolicy</a:t>
            </a:r>
            <a:br>
              <a:rPr lang="pl-PL" sz="2300" dirty="0" smtClean="0"/>
            </a:br>
            <a:r>
              <a:rPr lang="pl-PL" sz="2300" dirty="0" smtClean="0"/>
              <a:t>– i warto je wypromować</a:t>
            </a:r>
            <a:endParaRPr lang="pl-PL" sz="23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pl-PL" sz="2300" dirty="0" smtClean="0"/>
              <a:t>Zastanów się, jaka forma promocji będzie najlepsza – na przykład plakat, ulotka, </a:t>
            </a:r>
            <a:r>
              <a:rPr lang="pl-PL" sz="2300" dirty="0" smtClean="0"/>
              <a:t/>
            </a:r>
            <a:br>
              <a:rPr lang="pl-PL" sz="2300" dirty="0" smtClean="0"/>
            </a:br>
            <a:r>
              <a:rPr lang="pl-PL" sz="2300" dirty="0" smtClean="0"/>
              <a:t>a </a:t>
            </a:r>
            <a:r>
              <a:rPr lang="pl-PL" sz="2300" dirty="0" smtClean="0"/>
              <a:t>może informacja na </a:t>
            </a:r>
            <a:r>
              <a:rPr lang="pl-PL" sz="2300" dirty="0" err="1" smtClean="0"/>
              <a:t>facebooku</a:t>
            </a:r>
            <a:r>
              <a:rPr lang="pl-PL" sz="2300" dirty="0" smtClean="0"/>
              <a:t>?</a:t>
            </a:r>
            <a:endParaRPr lang="pl-PL" sz="2300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pl-PL" sz="2300" dirty="0" smtClean="0"/>
              <a:t>Wybierz opcję „utwórz projekt” i stwórz własny materiał promocyjny – nie korzystaj</a:t>
            </a:r>
            <a:br>
              <a:rPr lang="pl-PL" sz="2300" dirty="0" smtClean="0"/>
            </a:br>
            <a:r>
              <a:rPr lang="pl-PL" sz="2300" dirty="0" smtClean="0"/>
              <a:t>z szablonu, zrób sam/sama!</a:t>
            </a:r>
            <a:endParaRPr lang="pl-PL" sz="2300" dirty="0"/>
          </a:p>
        </p:txBody>
      </p:sp>
    </p:spTree>
    <p:extLst>
      <p:ext uri="{BB962C8B-B14F-4D97-AF65-F5344CB8AC3E}">
        <p14:creationId xmlns:p14="http://schemas.microsoft.com/office/powerpoint/2010/main" val="35097537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347965" y="4343785"/>
            <a:ext cx="6641033" cy="1180195"/>
          </a:xfrm>
        </p:spPr>
        <p:txBody>
          <a:bodyPr/>
          <a:lstStyle/>
          <a:p>
            <a:pPr algn="ctr"/>
            <a:r>
              <a:rPr lang="pl-PL" sz="4400" dirty="0" smtClean="0">
                <a:cs typeface="Segoe UI" panose="020B0502040204020203" pitchFamily="34" charset="0"/>
              </a:rPr>
              <a:t>Do dzieła!</a:t>
            </a:r>
            <a:br>
              <a:rPr lang="pl-PL" sz="4400" dirty="0" smtClean="0">
                <a:cs typeface="Segoe UI" panose="020B0502040204020203" pitchFamily="34" charset="0"/>
              </a:rPr>
            </a:br>
            <a:r>
              <a:rPr lang="pl-PL" sz="4400" dirty="0" smtClean="0">
                <a:cs typeface="Segoe UI" panose="020B0502040204020203" pitchFamily="34" charset="0"/>
              </a:rPr>
              <a:t/>
            </a:r>
            <a:br>
              <a:rPr lang="pl-PL" sz="4400" dirty="0" smtClean="0">
                <a:cs typeface="Segoe UI" panose="020B0502040204020203" pitchFamily="34" charset="0"/>
              </a:rPr>
            </a:br>
            <a:r>
              <a:rPr lang="pl-PL" sz="4400" dirty="0" smtClean="0">
                <a:cs typeface="Segoe UI" panose="020B0502040204020203" pitchFamily="34" charset="0"/>
              </a:rPr>
              <a:t>Pamiętaj, że masz podpowiedzi</a:t>
            </a:r>
            <a:br>
              <a:rPr lang="pl-PL" sz="4400" dirty="0" smtClean="0">
                <a:cs typeface="Segoe UI" panose="020B0502040204020203" pitchFamily="34" charset="0"/>
              </a:rPr>
            </a:br>
            <a:r>
              <a:rPr lang="pl-PL" sz="4400" dirty="0" smtClean="0">
                <a:cs typeface="Segoe UI" panose="020B0502040204020203" pitchFamily="34" charset="0"/>
              </a:rPr>
              <a:t>w instrukcji</a:t>
            </a:r>
            <a:r>
              <a:rPr lang="pl-PL" sz="4400" dirty="0" smtClean="0">
                <a:cs typeface="Segoe UI" panose="020B0502040204020203" pitchFamily="34" charset="0"/>
                <a:sym typeface="Wingdings" panose="05000000000000000000" pitchFamily="2" charset="2"/>
              </a:rPr>
              <a:t></a:t>
            </a:r>
            <a:endParaRPr lang="pl-PL" sz="4400" dirty="0"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69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 descr="e-Mocni: cyfrowe umiejętności, realne korzyści" title="tytuł projektu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 title="tytuł projektu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&#10;Projekt &quot;e-Mocni: cyfrowe umiejętności, realne korzyści&quot;&#10;Unia Europejska. Europejski Fundusz Rozwoju Regionalnego (na niebieskim tle żółte gwiazdki)." title="loga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023662"/>
            <a:ext cx="7963221" cy="1461805"/>
          </a:xfrm>
        </p:spPr>
      </p:pic>
    </p:spTree>
    <p:extLst>
      <p:ext uri="{BB962C8B-B14F-4D97-AF65-F5344CB8AC3E}">
        <p14:creationId xmlns:p14="http://schemas.microsoft.com/office/powerpoint/2010/main" val="315061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logo Fundacji Aktywizacja, czyli napis &quot;Fundacja Aktywizacja&quot; koloru pomarańczowego z elementem graficznym przypominającym schemat poruszającego się wózka inwalidzkiego." title="logo Fundacji Aktywizacj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920" y="796335"/>
            <a:ext cx="3337574" cy="2359516"/>
          </a:xfrm>
          <a:prstGeom prst="rect">
            <a:avLst/>
          </a:prstGeom>
        </p:spPr>
      </p:pic>
      <p:pic>
        <p:nvPicPr>
          <p:cNvPr id="6" name="Obraz 5" descr="logo Polskiego Związku Głuchych. Oddział Łódzki, czyli uproszczony zarys ludzkiego ucha na biało-czerwonym (jak flaga Polski) polu. Z lewego boku kwadratowego logo skrót nazwy stowarzyszenia: PZG. Nad górną krawędzią kwadratu nazwa &quot;Polski Związek Głuchych&quot; a pod dolną &quot;Oddział Łódzki&quot;." title="logo Polskiego Związku Głuchych. Oddział Łódzki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563" y="3560366"/>
            <a:ext cx="2628571" cy="1765079"/>
          </a:xfrm>
          <a:prstGeom prst="rect">
            <a:avLst/>
          </a:prstGeom>
        </p:spPr>
      </p:pic>
      <p:pic>
        <p:nvPicPr>
          <p:cNvPr id="8" name="Obraz 7" descr="logo Fundacji Rozwoju Spoleczeństwa Informacyjnego, czyli nazwa FRSI w pełnym brzmieniu oraz skrót FRSI podkreślony na pomarańczowo." title="logo Fundacji Rozwoju Spoleczeństwa Informacyjne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793" y="1404311"/>
            <a:ext cx="2789341" cy="1186664"/>
          </a:xfrm>
          <a:prstGeom prst="rect">
            <a:avLst/>
          </a:prstGeom>
        </p:spPr>
      </p:pic>
      <p:pic>
        <p:nvPicPr>
          <p:cNvPr id="9" name="Obraz 8" descr="logo Fundacji Instyt Rozwoju Regionalnego, czyli skrót FIRR z elemetnem graficznym obrazującym rozwój,ruch a pod spodem napis małymi literami - nazwa Fundacja Instyt Rozwoju Regionalnego." title="logo Fundacji Instyt Rozwoju Regionalnego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651" y="3877490"/>
            <a:ext cx="1840113" cy="1130833"/>
          </a:xfrm>
          <a:prstGeom prst="rect">
            <a:avLst/>
          </a:prstGeom>
        </p:spPr>
      </p:pic>
      <p:sp>
        <p:nvSpPr>
          <p:cNvPr id="12" name="Symbol zastępczy zawartości 8"/>
          <p:cNvSpPr>
            <a:spLocks noGrp="1"/>
          </p:cNvSpPr>
          <p:nvPr>
            <p:ph idx="4294967295"/>
          </p:nvPr>
        </p:nvSpPr>
        <p:spPr>
          <a:xfrm>
            <a:off x="0" y="3059113"/>
            <a:ext cx="2235200" cy="676275"/>
          </a:xfrm>
          <a:prstGeom prst="rect">
            <a:avLst/>
          </a:prstGeom>
          <a:solidFill>
            <a:srgbClr val="FF6600"/>
          </a:solidFill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sz="3600" dirty="0" smtClean="0">
                <a:solidFill>
                  <a:schemeClr val="bg1"/>
                </a:solidFill>
                <a:latin typeface="+mj-lt"/>
              </a:rPr>
              <a:t>PARTNERZY</a:t>
            </a:r>
            <a:endParaRPr lang="pl-PL" sz="3600" cap="none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6713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208555" y="-407324"/>
            <a:ext cx="6641033" cy="4539390"/>
          </a:xfrm>
        </p:spPr>
        <p:txBody>
          <a:bodyPr/>
          <a:lstStyle/>
          <a:p>
            <a:pPr algn="ctr"/>
            <a:r>
              <a:rPr lang="pl-PL" dirty="0" smtClean="0"/>
              <a:t>Poznajmy się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8426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Program szkolenia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2194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1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Canva</a:t>
            </a: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– czym jest i do czego służy, rejestracja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pl-PL" dirty="0" smtClean="0"/>
              <a:t>Utwórz projekt, skorzystaj z gotowych wzorów </a:t>
            </a:r>
            <a:br>
              <a:rPr lang="pl-PL" dirty="0" smtClean="0"/>
            </a:br>
            <a:r>
              <a:rPr lang="pl-PL" dirty="0" smtClean="0"/>
              <a:t>i szablonów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pl-PL" dirty="0" smtClean="0"/>
              <a:t>Kreacja</a:t>
            </a:r>
            <a:br>
              <a:rPr lang="pl-PL" dirty="0" smtClean="0"/>
            </a:br>
            <a:r>
              <a:rPr lang="pl-PL" dirty="0" smtClean="0"/>
              <a:t>– stwórz swój materiał promocyjny od zera!</a:t>
            </a:r>
            <a:endParaRPr lang="pl-PL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l-PL" dirty="0" smtClean="0"/>
              <a:t>2</a:t>
            </a:r>
            <a:endParaRPr lang="pl-PL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l-PL" dirty="0" smtClean="0"/>
              <a:t>3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7333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800" dirty="0" smtClean="0">
                <a:cs typeface="Segoe UI" panose="020B0502040204020203" pitchFamily="34" charset="0"/>
              </a:rPr>
              <a:t>Część </a:t>
            </a:r>
            <a:r>
              <a:rPr lang="pl-PL" sz="4800" dirty="0">
                <a:cs typeface="Segoe UI" panose="020B0502040204020203" pitchFamily="34" charset="0"/>
              </a:rPr>
              <a:t>1 </a:t>
            </a:r>
            <a:r>
              <a:rPr lang="pl-PL" sz="4800" dirty="0" smtClean="0">
                <a:cs typeface="Segoe UI" panose="020B0502040204020203" pitchFamily="34" charset="0"/>
              </a:rPr>
              <a:t/>
            </a:r>
            <a:br>
              <a:rPr lang="pl-PL" sz="4800" dirty="0" smtClean="0">
                <a:cs typeface="Segoe UI" panose="020B0502040204020203" pitchFamily="34" charset="0"/>
              </a:rPr>
            </a:br>
            <a:r>
              <a:rPr lang="pl-PL" sz="4800" dirty="0" smtClean="0">
                <a:cs typeface="Segoe UI" panose="020B0502040204020203" pitchFamily="34" charset="0"/>
              </a:rPr>
              <a:t>czym jest </a:t>
            </a:r>
            <a:r>
              <a:rPr lang="pl-PL" sz="4800" dirty="0" err="1" smtClean="0">
                <a:cs typeface="Segoe UI" panose="020B0502040204020203" pitchFamily="34" charset="0"/>
              </a:rPr>
              <a:t>canva</a:t>
            </a:r>
            <a:r>
              <a:rPr lang="pl-PL" sz="4800" dirty="0">
                <a:cs typeface="Segoe UI" panose="020B0502040204020203" pitchFamily="34" charset="0"/>
              </a:rPr>
              <a:t/>
            </a:r>
            <a:br>
              <a:rPr lang="pl-PL" sz="4800" dirty="0">
                <a:cs typeface="Segoe UI" panose="020B0502040204020203" pitchFamily="34" charset="0"/>
              </a:rPr>
            </a:br>
            <a:r>
              <a:rPr lang="pl-PL" sz="4800" dirty="0" smtClean="0">
                <a:cs typeface="Segoe UI" panose="020B0502040204020203" pitchFamily="34" charset="0"/>
              </a:rPr>
              <a:t>i do czego służy, rejestracja</a:t>
            </a:r>
            <a:endParaRPr lang="pl-PL" sz="4800" dirty="0"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53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canva</a:t>
            </a:r>
            <a:endParaRPr lang="pl-PL" dirty="0"/>
          </a:p>
        </p:txBody>
      </p:sp>
      <p:sp>
        <p:nvSpPr>
          <p:cNvPr id="12" name="Symbol zastępczy zawartości 11"/>
          <p:cNvSpPr>
            <a:spLocks noGrp="1"/>
          </p:cNvSpPr>
          <p:nvPr>
            <p:ph idx="11"/>
          </p:nvPr>
        </p:nvSpPr>
        <p:spPr>
          <a:xfrm>
            <a:off x="768085" y="2391513"/>
            <a:ext cx="7290055" cy="40943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l-PL" dirty="0" smtClean="0"/>
              <a:t>Program/aplikacja do projektowania grafik promocyjnych (i nie tylko)</a:t>
            </a:r>
            <a:endParaRPr lang="pl-PL" dirty="0"/>
          </a:p>
        </p:txBody>
      </p:sp>
      <p:sp>
        <p:nvSpPr>
          <p:cNvPr id="11" name="Symbol zastępczy zawartości 11"/>
          <p:cNvSpPr txBox="1">
            <a:spLocks/>
          </p:cNvSpPr>
          <p:nvPr/>
        </p:nvSpPr>
        <p:spPr>
          <a:xfrm>
            <a:off x="768088" y="3226608"/>
            <a:ext cx="7290055" cy="409433"/>
          </a:xfrm>
          <a:prstGeom prst="rect">
            <a:avLst/>
          </a:prstGeom>
        </p:spPr>
        <p:txBody>
          <a:bodyPr vert="horz" lIns="45720" tIns="45720" rIns="45720" bIns="45720" rtlCol="0">
            <a:normAutofit fontScale="70000" lnSpcReduction="20000"/>
          </a:bodyPr>
          <a:lstStyle>
            <a:lvl1pPr marL="342900" indent="-342900" algn="l" defTabSz="914377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6600"/>
              </a:buClr>
              <a:buSzPct val="100000"/>
              <a:buFont typeface="Arial" panose="020B0604020202020204" pitchFamily="34" charset="0"/>
              <a:buChar char="•"/>
              <a:defRPr sz="2400" kern="1200" baseline="0">
                <a:solidFill>
                  <a:srgbClr val="FF660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26517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4480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59436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77724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91440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dirty="0" smtClean="0"/>
              <a:t>Darmowa (wersji podstawowej) i udostępniana w polskiej wersji językowej</a:t>
            </a:r>
            <a:endParaRPr lang="pl-PL" dirty="0"/>
          </a:p>
        </p:txBody>
      </p:sp>
      <p:sp>
        <p:nvSpPr>
          <p:cNvPr id="13" name="Symbol zastępczy zawartości 11"/>
          <p:cNvSpPr txBox="1">
            <a:spLocks/>
          </p:cNvSpPr>
          <p:nvPr/>
        </p:nvSpPr>
        <p:spPr>
          <a:xfrm>
            <a:off x="768087" y="4061703"/>
            <a:ext cx="7290055" cy="409433"/>
          </a:xfrm>
          <a:prstGeom prst="rect">
            <a:avLst/>
          </a:prstGeom>
        </p:spPr>
        <p:txBody>
          <a:bodyPr vert="horz" lIns="45720" tIns="45720" rIns="45720" bIns="45720" rtlCol="0">
            <a:normAutofit fontScale="70000" lnSpcReduction="20000"/>
          </a:bodyPr>
          <a:lstStyle>
            <a:lvl1pPr marL="342900" indent="-342900" algn="l" defTabSz="914377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6600"/>
              </a:buClr>
              <a:buSzPct val="100000"/>
              <a:buFont typeface="Arial" panose="020B0604020202020204" pitchFamily="34" charset="0"/>
              <a:buChar char="•"/>
              <a:defRPr sz="2400" kern="1200" baseline="0">
                <a:solidFill>
                  <a:srgbClr val="FF660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26517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4480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59436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77724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91440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dirty="0" smtClean="0"/>
              <a:t>70 szablonów materiałów graficznych – druk, Facebook, strony www</a:t>
            </a:r>
            <a:endParaRPr lang="pl-PL" dirty="0"/>
          </a:p>
        </p:txBody>
      </p:sp>
      <p:sp>
        <p:nvSpPr>
          <p:cNvPr id="16" name="Symbol zastępczy zawartości 11"/>
          <p:cNvSpPr txBox="1">
            <a:spLocks/>
          </p:cNvSpPr>
          <p:nvPr/>
        </p:nvSpPr>
        <p:spPr>
          <a:xfrm>
            <a:off x="768086" y="4896798"/>
            <a:ext cx="7290055" cy="409433"/>
          </a:xfrm>
          <a:prstGeom prst="rect">
            <a:avLst/>
          </a:prstGeom>
        </p:spPr>
        <p:txBody>
          <a:bodyPr vert="horz" lIns="45720" tIns="45720" rIns="45720" bIns="45720" rtlCol="0">
            <a:normAutofit fontScale="70000" lnSpcReduction="20000"/>
          </a:bodyPr>
          <a:lstStyle>
            <a:lvl1pPr marL="342900" indent="-342900" algn="l" defTabSz="914377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6600"/>
              </a:buClr>
              <a:buSzPct val="100000"/>
              <a:buFont typeface="Arial" panose="020B0604020202020204" pitchFamily="34" charset="0"/>
              <a:buChar char="•"/>
              <a:defRPr sz="2400" kern="1200" baseline="0">
                <a:solidFill>
                  <a:srgbClr val="FF660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26517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4480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59436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77724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91440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dirty="0" smtClean="0"/>
              <a:t>Możliwość skorzystania z gotowych wzorów lub stworzenia własnego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4026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Integralny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ny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2364</TotalTime>
  <Words>320</Words>
  <Application>Microsoft Office PowerPoint</Application>
  <PresentationFormat>Pokaz na ekranie (4:3)</PresentationFormat>
  <Paragraphs>57</Paragraphs>
  <Slides>35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35</vt:i4>
      </vt:variant>
    </vt:vector>
  </HeadingPairs>
  <TitlesOfParts>
    <vt:vector size="44" baseType="lpstr">
      <vt:lpstr>Arial</vt:lpstr>
      <vt:lpstr>Calibri</vt:lpstr>
      <vt:lpstr>Cheddar Jack</vt:lpstr>
      <vt:lpstr>Segoe UI</vt:lpstr>
      <vt:lpstr>Tw Cen MT</vt:lpstr>
      <vt:lpstr>Tw Cen MT Condensed</vt:lpstr>
      <vt:lpstr>Wingdings</vt:lpstr>
      <vt:lpstr>Wingdings 3</vt:lpstr>
      <vt:lpstr>Integralny</vt:lpstr>
      <vt:lpstr>e-mocni:  canva – graficzna promocja i wiele więcej</vt:lpstr>
      <vt:lpstr>Prezentacja programu PowerPoint</vt:lpstr>
      <vt:lpstr>Prezentacja programu PowerPoint</vt:lpstr>
      <vt:lpstr>Prezentacja programu PowerPoint</vt:lpstr>
      <vt:lpstr>Poznajmy się</vt:lpstr>
      <vt:lpstr>Program szkolenia</vt:lpstr>
      <vt:lpstr>1</vt:lpstr>
      <vt:lpstr>Część 1  czym jest canva i do czego służy, rejestracja</vt:lpstr>
      <vt:lpstr>canva</vt:lpstr>
      <vt:lpstr>Prezentacja programu PowerPoint</vt:lpstr>
      <vt:lpstr>Prezentacja programu PowerPoint</vt:lpstr>
      <vt:lpstr>Prezentacja programu PowerPoint</vt:lpstr>
      <vt:lpstr>Pomyśl o wydarzeniach, w których bierzesz udział/ które organizujesz – które szablony możesz wykorzystać?</vt:lpstr>
      <vt:lpstr>Jak to zrobić? Zaczynamy!</vt:lpstr>
      <vt:lpstr>Wejdź na stronę www.canva.com</vt:lpstr>
      <vt:lpstr>Zarejestruj się w serwisie</vt:lpstr>
      <vt:lpstr>I już jesteś</vt:lpstr>
      <vt:lpstr>Prezentacja programu PowerPoint</vt:lpstr>
      <vt:lpstr>Część 2  Utwórz projekt, skorzystaj  z gotowych wzorów  i szablonów</vt:lpstr>
      <vt:lpstr>Przewiń stronę w dół i znajdź kategorię „marketing”. Wybierz „plakat”. Kliknij.</vt:lpstr>
      <vt:lpstr>Prezentacja programu PowerPoint</vt:lpstr>
      <vt:lpstr>Wybrany szablon zobaczysz na głównym ekranie</vt:lpstr>
      <vt:lpstr>Prezentacja programu PowerPoint</vt:lpstr>
      <vt:lpstr>Prezentacja programu PowerPoint</vt:lpstr>
      <vt:lpstr>Prezentacja programu PowerPoint</vt:lpstr>
      <vt:lpstr>Prezentacja programu PowerPoint</vt:lpstr>
      <vt:lpstr>Wybierz pasujący Ci szablon  i dopasuj go do swoich potrzeb!</vt:lpstr>
      <vt:lpstr>Prezentacja programu PowerPoint</vt:lpstr>
      <vt:lpstr>Prezentacja programu PowerPoint</vt:lpstr>
      <vt:lpstr>Część 3  Kreacja – stwórz swój materiał promocyjny od zera!</vt:lpstr>
      <vt:lpstr>Zacznij tak samo, ale nie wybieraj żadnego szablonu!</vt:lpstr>
      <vt:lpstr>Prezentacja programu PowerPoint</vt:lpstr>
      <vt:lpstr>Pomyśl o wydarzeniu lokalnym, które organizujesz lub które odbywa się w twojej okolicy – i warto je wypromować</vt:lpstr>
      <vt:lpstr>Do dzieła!  Pamiętaj, że masz podpowiedzi w instrukcji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jest tytuł</dc:title>
  <dc:creator>Magdalena MB. Balicka</dc:creator>
  <cp:lastModifiedBy>Bogna Mrozowska</cp:lastModifiedBy>
  <cp:revision>223</cp:revision>
  <dcterms:created xsi:type="dcterms:W3CDTF">2016-08-25T12:18:52Z</dcterms:created>
  <dcterms:modified xsi:type="dcterms:W3CDTF">2019-09-03T07:08:25Z</dcterms:modified>
</cp:coreProperties>
</file>