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56"/>
  </p:notesMasterIdLst>
  <p:sldIdLst>
    <p:sldId id="319" r:id="rId2"/>
    <p:sldId id="501" r:id="rId3"/>
    <p:sldId id="502" r:id="rId4"/>
    <p:sldId id="503" r:id="rId5"/>
    <p:sldId id="430" r:id="rId6"/>
    <p:sldId id="571" r:id="rId7"/>
    <p:sldId id="469" r:id="rId8"/>
    <p:sldId id="470" r:id="rId9"/>
    <p:sldId id="471" r:id="rId10"/>
    <p:sldId id="472" r:id="rId11"/>
    <p:sldId id="431" r:id="rId12"/>
    <p:sldId id="432" r:id="rId13"/>
    <p:sldId id="433" r:id="rId14"/>
    <p:sldId id="527" r:id="rId15"/>
    <p:sldId id="530" r:id="rId16"/>
    <p:sldId id="529" r:id="rId17"/>
    <p:sldId id="446" r:id="rId18"/>
    <p:sldId id="532" r:id="rId19"/>
    <p:sldId id="533" r:id="rId20"/>
    <p:sldId id="534" r:id="rId21"/>
    <p:sldId id="535" r:id="rId22"/>
    <p:sldId id="536" r:id="rId23"/>
    <p:sldId id="537" r:id="rId24"/>
    <p:sldId id="538" r:id="rId25"/>
    <p:sldId id="539" r:id="rId26"/>
    <p:sldId id="540" r:id="rId27"/>
    <p:sldId id="541" r:id="rId28"/>
    <p:sldId id="542" r:id="rId29"/>
    <p:sldId id="543" r:id="rId30"/>
    <p:sldId id="544" r:id="rId31"/>
    <p:sldId id="545" r:id="rId32"/>
    <p:sldId id="546" r:id="rId33"/>
    <p:sldId id="547" r:id="rId34"/>
    <p:sldId id="549" r:id="rId35"/>
    <p:sldId id="551" r:id="rId36"/>
    <p:sldId id="552" r:id="rId37"/>
    <p:sldId id="553" r:id="rId38"/>
    <p:sldId id="554" r:id="rId39"/>
    <p:sldId id="555" r:id="rId40"/>
    <p:sldId id="556" r:id="rId41"/>
    <p:sldId id="557" r:id="rId42"/>
    <p:sldId id="558" r:id="rId43"/>
    <p:sldId id="559" r:id="rId44"/>
    <p:sldId id="560" r:id="rId45"/>
    <p:sldId id="562" r:id="rId46"/>
    <p:sldId id="563" r:id="rId47"/>
    <p:sldId id="564" r:id="rId48"/>
    <p:sldId id="565" r:id="rId49"/>
    <p:sldId id="566" r:id="rId50"/>
    <p:sldId id="567" r:id="rId51"/>
    <p:sldId id="568" r:id="rId52"/>
    <p:sldId id="569" r:id="rId53"/>
    <p:sldId id="570" r:id="rId54"/>
    <p:sldId id="410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B0C"/>
    <a:srgbClr val="F16623"/>
    <a:srgbClr val="FFCC00"/>
    <a:srgbClr val="FF6600"/>
    <a:srgbClr val="FF0000"/>
    <a:srgbClr val="414141"/>
    <a:srgbClr val="FF33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 autoAdjust="0"/>
    <p:restoredTop sz="92943" autoAdjust="0"/>
  </p:normalViewPr>
  <p:slideViewPr>
    <p:cSldViewPr snapToGrid="0">
      <p:cViewPr varScale="1">
        <p:scale>
          <a:sx n="79" d="100"/>
          <a:sy n="79" d="100"/>
        </p:scale>
        <p:origin x="1675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8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pPr/>
              <a:t>28.12.2018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5701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40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6595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/>
              <a:t>07/09/2016</a:t>
            </a:r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/>
              <a:t>Bullety</a:t>
            </a:r>
            <a:r>
              <a:rPr lang="pl-PL" dirty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/>
              <a:t> </a:t>
            </a:r>
            <a:r>
              <a:rPr lang="pl-PL" dirty="0" err="1"/>
              <a:t>bullet</a:t>
            </a:r>
            <a:r>
              <a:rPr lang="pl-PL" dirty="0"/>
              <a:t> 1</a:t>
            </a:r>
          </a:p>
          <a:p>
            <a:pPr lvl="0"/>
            <a:r>
              <a:rPr lang="pl-PL" dirty="0"/>
              <a:t> </a:t>
            </a:r>
            <a:r>
              <a:rPr lang="pl-PL" dirty="0" err="1"/>
              <a:t>Bullet</a:t>
            </a:r>
            <a:r>
              <a:rPr lang="pl-PL" dirty="0"/>
              <a:t> 2</a:t>
            </a:r>
          </a:p>
          <a:p>
            <a:pPr lvl="0"/>
            <a:r>
              <a:rPr lang="pl-PL" dirty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/>
              <a:t>Tu wpisz </a:t>
            </a:r>
            <a:br>
              <a:rPr lang="pl-PL" dirty="0"/>
            </a:br>
            <a:r>
              <a:rPr lang="pl-PL" dirty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Tu wpisz </a:t>
            </a:r>
            <a:br>
              <a:rPr lang="pl-PL" dirty="0"/>
            </a:br>
            <a:r>
              <a:rPr lang="pl-PL" dirty="0"/>
              <a:t>treść</a:t>
            </a:r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Tu wpisz </a:t>
            </a:r>
            <a:br>
              <a:rPr lang="pl-PL" dirty="0"/>
            </a:br>
            <a:r>
              <a:rPr lang="pl-PL" dirty="0"/>
              <a:t>treść</a:t>
            </a:r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/>
              <a:t>KLIKNIJ, ABY DODAĆ TREŚĆ</a:t>
            </a:r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/>
              <a:t>Kliknij,aby</a:t>
            </a:r>
            <a:r>
              <a:rPr lang="pl-PL" dirty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/>
              <a:t>KLIKNIJ, ABY DODAĆ TEKST</a:t>
            </a:r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Część 1</a:t>
            </a:r>
            <a:br>
              <a:rPr lang="pl-PL" dirty="0"/>
            </a:br>
            <a:r>
              <a:rPr lang="pl-PL" dirty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/>
              <a:t>your</a:t>
            </a:r>
            <a:r>
              <a:rPr lang="pl-PL" dirty="0"/>
              <a:t> </a:t>
            </a:r>
            <a:r>
              <a:rPr lang="pl-PL" dirty="0" err="1"/>
              <a:t>important</a:t>
            </a:r>
            <a:r>
              <a:rPr lang="pl-PL" dirty="0"/>
              <a:t> </a:t>
            </a:r>
            <a:r>
              <a:rPr lang="pl-PL" dirty="0" err="1"/>
              <a:t>message</a:t>
            </a:r>
            <a:r>
              <a:rPr lang="pl-PL" dirty="0"/>
              <a:t> </a:t>
            </a:r>
            <a:r>
              <a:rPr lang="pl-PL" dirty="0" err="1"/>
              <a:t>here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28.12.2018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384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/>
              <a:t>Wazne</a:t>
            </a:r>
            <a:r>
              <a:rPr lang="pl-PL" dirty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/>
              <a:t> 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28.12.2018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493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Tu wklej zdjęcie</a:t>
            </a:r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Tu wklej zdjęcie</a:t>
            </a:r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To jest slajd szczególnie użyteczny dla webinariów</a:t>
            </a:r>
            <a:r>
              <a:rPr lang="pl-PL" baseline="0" dirty="0"/>
              <a:t> realizowanych w ramach jakichś projektów, można wstawić zdanie opisujące projekt i zależności miedzy FRSI i partnerem (oraz logotypy – poniżej).</a:t>
            </a:r>
            <a:endParaRPr lang="pl-PL" dirty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/>
              <a:t>PODKREŚLONE</a:t>
            </a:r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/>
              <a:t>PODKREŚLONE</a:t>
            </a:r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3" r:id="rId29"/>
    <p:sldLayoutId id="2147483704" r:id="rId30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B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460309" y="597628"/>
            <a:ext cx="6237027" cy="33602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FF6600"/>
              </a:buClr>
              <a:buSzPct val="100000"/>
            </a:pPr>
            <a:r>
              <a:rPr lang="pl-PL" cap="none" dirty="0">
                <a:solidFill>
                  <a:srgbClr val="FF6600"/>
                </a:solidFill>
                <a:latin typeface="Cheddar Jack" panose="02000000000000000000" pitchFamily="2" charset="0"/>
              </a:rPr>
              <a:t>e-mocni:</a:t>
            </a:r>
            <a:br>
              <a:rPr lang="pl-PL" cap="none" dirty="0">
                <a:solidFill>
                  <a:srgbClr val="FF6600"/>
                </a:solidFill>
                <a:latin typeface="Cheddar Jack" panose="02000000000000000000" pitchFamily="2" charset="0"/>
              </a:rPr>
            </a:br>
            <a:r>
              <a:rPr lang="pl-PL" cap="none" dirty="0">
                <a:latin typeface="Cheddar Jack" panose="02000000000000000000" pitchFamily="2" charset="0"/>
              </a:rPr>
              <a:t/>
            </a:r>
            <a:br>
              <a:rPr lang="pl-PL" cap="none" dirty="0">
                <a:latin typeface="Cheddar Jack" panose="02000000000000000000" pitchFamily="2" charset="0"/>
              </a:rPr>
            </a:br>
            <a:r>
              <a:rPr lang="pl-PL" sz="4000" dirty="0"/>
              <a:t>bezpieczeństwo w </a:t>
            </a:r>
            <a:r>
              <a:rPr lang="pl-PL" sz="4000" dirty="0" smtClean="0"/>
              <a:t>sieci –</a:t>
            </a:r>
            <a:br>
              <a:rPr lang="pl-PL" sz="4000" dirty="0" smtClean="0"/>
            </a:br>
            <a:r>
              <a:rPr lang="pl-PL" sz="4000" dirty="0" smtClean="0"/>
              <a:t>realne </a:t>
            </a:r>
            <a:r>
              <a:rPr lang="pl-PL" sz="4000" dirty="0"/>
              <a:t>zagrożenia </a:t>
            </a:r>
            <a:br>
              <a:rPr lang="pl-PL" sz="4000" dirty="0"/>
            </a:br>
            <a:r>
              <a:rPr lang="pl-PL" sz="4000" dirty="0"/>
              <a:t>i rola </a:t>
            </a:r>
            <a:r>
              <a:rPr lang="pl-PL" sz="4000" dirty="0" smtClean="0"/>
              <a:t>oprogramowania</a:t>
            </a:r>
            <a:endParaRPr lang="pl-PL" sz="4000" dirty="0">
              <a:solidFill>
                <a:schemeClr val="tx1"/>
              </a:solidFill>
              <a:ea typeface="+mn-ea"/>
              <a:cs typeface="Segoe UI" panose="020B0502040204020203" pitchFamily="34" charset="0"/>
            </a:endParaRPr>
          </a:p>
        </p:txBody>
      </p:sp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75053" y="4143375"/>
            <a:ext cx="6213915" cy="16668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1800" dirty="0"/>
              <a:t>Poziom średniozaawansowany</a:t>
            </a:r>
          </a:p>
          <a:p>
            <a:pPr>
              <a:lnSpc>
                <a:spcPct val="150000"/>
              </a:lnSpc>
            </a:pPr>
            <a:r>
              <a:rPr lang="pl-PL" sz="1800" dirty="0"/>
              <a:t> </a:t>
            </a:r>
          </a:p>
          <a:p>
            <a:pPr>
              <a:lnSpc>
                <a:spcPct val="150000"/>
              </a:lnSpc>
            </a:pPr>
            <a:r>
              <a:rPr lang="pl-PL" sz="1800" dirty="0"/>
              <a:t>Relacje z bliskimi. Scenariusz nr 7b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14474" y="585216"/>
            <a:ext cx="6543675" cy="567309"/>
          </a:xfrm>
        </p:spPr>
        <p:txBody>
          <a:bodyPr>
            <a:normAutofit/>
          </a:bodyPr>
          <a:lstStyle/>
          <a:p>
            <a:r>
              <a:rPr lang="pl-PL" sz="3600" dirty="0"/>
              <a:t>SZCZEGÓŁOWE CELE dydaktyczne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8096" y="1800225"/>
            <a:ext cx="7675513" cy="450913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pl-PL" dirty="0">
                <a:solidFill>
                  <a:srgbClr val="F16623"/>
                </a:solidFill>
                <a:ea typeface="Segoe UI" pitchFamily="34" charset="0"/>
              </a:rPr>
              <a:t>Postawa</a:t>
            </a:r>
          </a:p>
          <a:p>
            <a:pPr marL="95250" lvl="0" indent="0">
              <a:buNone/>
            </a:pPr>
            <a:r>
              <a:rPr lang="pl-PL" dirty="0">
                <a:ea typeface="Segoe UI" pitchFamily="34" charset="0"/>
              </a:rPr>
              <a:t>Uczestnik / uczestniczka: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miał/miała większą świadomość zagrożeń płynących </a:t>
            </a:r>
            <a:r>
              <a:rPr lang="pl-PL" dirty="0" smtClean="0">
                <a:ea typeface="Segoe UI" pitchFamily="34" charset="0"/>
              </a:rPr>
              <a:t/>
            </a:r>
            <a:br>
              <a:rPr lang="pl-PL" dirty="0" smtClean="0">
                <a:ea typeface="Segoe UI" pitchFamily="34" charset="0"/>
              </a:rPr>
            </a:br>
            <a:r>
              <a:rPr lang="pl-PL" dirty="0" smtClean="0">
                <a:ea typeface="Segoe UI" pitchFamily="34" charset="0"/>
              </a:rPr>
              <a:t>z </a:t>
            </a:r>
            <a:r>
              <a:rPr lang="pl-PL" dirty="0">
                <a:ea typeface="Segoe UI" pitchFamily="34" charset="0"/>
              </a:rPr>
              <a:t>instalowania nieznanego oprogramowania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miał/miała większą gotowość do korzystania </a:t>
            </a:r>
            <a:r>
              <a:rPr lang="pl-PL" dirty="0" smtClean="0">
                <a:ea typeface="Segoe UI" pitchFamily="34" charset="0"/>
              </a:rPr>
              <a:t> </a:t>
            </a:r>
            <a:br>
              <a:rPr lang="pl-PL" dirty="0" smtClean="0">
                <a:ea typeface="Segoe UI" pitchFamily="34" charset="0"/>
              </a:rPr>
            </a:br>
            <a:r>
              <a:rPr lang="pl-PL" dirty="0" smtClean="0">
                <a:ea typeface="Segoe UI" pitchFamily="34" charset="0"/>
              </a:rPr>
              <a:t>z </a:t>
            </a:r>
            <a:r>
              <a:rPr lang="pl-PL" dirty="0">
                <a:ea typeface="Segoe UI" pitchFamily="34" charset="0"/>
              </a:rPr>
              <a:t>e-narzędzi związanych z bezpieczeństwem w sieci   </a:t>
            </a:r>
          </a:p>
          <a:p>
            <a:endParaRPr lang="pl-PL" dirty="0">
              <a:ea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/>
              <a:t>Poznajmy się</a:t>
            </a:r>
          </a:p>
        </p:txBody>
      </p:sp>
    </p:spTree>
    <p:extLst>
      <p:ext uri="{BB962C8B-B14F-4D97-AF65-F5344CB8AC3E}">
        <p14:creationId xmlns:p14="http://schemas.microsoft.com/office/powerpoint/2010/main" val="353138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1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ZAGROŻENIA W SIECI</a:t>
            </a:r>
            <a:br>
              <a:rPr lang="pl-PL" sz="4400" dirty="0"/>
            </a:br>
            <a:r>
              <a:rPr lang="pl-PL" sz="4400" dirty="0"/>
              <a:t>POPULARNE I SKUTECZNE SPOSOBY ZAPEWNIENIA BEZPIECZEŃSTWA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W </a:t>
            </a:r>
            <a:r>
              <a:rPr lang="pl-PL" sz="4400" dirty="0"/>
              <a:t>CYBERPRZESTRZENI</a:t>
            </a:r>
          </a:p>
        </p:txBody>
      </p:sp>
    </p:spTree>
    <p:extLst>
      <p:ext uri="{BB962C8B-B14F-4D97-AF65-F5344CB8AC3E}">
        <p14:creationId xmlns:p14="http://schemas.microsoft.com/office/powerpoint/2010/main" val="727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grafika, ilustrująca zagrożenia w sieci">
            <a:extLst>
              <a:ext uri="{FF2B5EF4-FFF2-40B4-BE49-F238E27FC236}">
                <a16:creationId xmlns="" xmlns:a16="http://schemas.microsoft.com/office/drawing/2014/main" id="{3A9C95F6-41F6-4F4C-9964-A4A4DC9E8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0" y="1083222"/>
            <a:ext cx="2286000" cy="1803859"/>
          </a:xfrm>
        </p:spPr>
        <p:txBody>
          <a:bodyPr>
            <a:normAutofit/>
          </a:bodyPr>
          <a:lstStyle/>
          <a:p>
            <a:pPr algn="ctr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Pytania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2641" y="5774162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Jakie </a:t>
            </a:r>
            <a:r>
              <a:rPr lang="pl-PL" dirty="0" smtClean="0">
                <a:ea typeface="Segoe UI" panose="020B0502040204020203" pitchFamily="34" charset="0"/>
              </a:rPr>
              <a:t>znacie </a:t>
            </a:r>
            <a:r>
              <a:rPr lang="pl-PL" dirty="0">
                <a:ea typeface="Segoe UI" panose="020B0502040204020203" pitchFamily="34" charset="0"/>
              </a:rPr>
              <a:t>zagrożenia w sieci?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600" y="99897"/>
            <a:ext cx="1471400" cy="88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Odpowiedzi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12892" y="1821975"/>
            <a:ext cx="7191805" cy="4325905"/>
          </a:xfrm>
        </p:spPr>
        <p:txBody>
          <a:bodyPr>
            <a:no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Wirusy komputerowe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Naruszanie prywatności, stalking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Nieodpowiednie treści dla dzieci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Bezpieczeństwo danych w sieci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Fałszywe oprogramowanie ochronne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Fałszywe witryny i wyłudzanie danych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7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grafika, ilustrująca sposoby zabezpieczania przed zagrożeniem w internecie">
            <a:extLst>
              <a:ext uri="{FF2B5EF4-FFF2-40B4-BE49-F238E27FC236}">
                <a16:creationId xmlns="" xmlns:a16="http://schemas.microsoft.com/office/drawing/2014/main" id="{3A9C95F6-41F6-4F4C-9964-A4A4DC9E8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0" y="1328721"/>
            <a:ext cx="2286000" cy="1151831"/>
          </a:xfrm>
        </p:spPr>
        <p:txBody>
          <a:bodyPr>
            <a:normAutofit/>
          </a:bodyPr>
          <a:lstStyle/>
          <a:p>
            <a:pPr algn="ctr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Pytania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5642043"/>
            <a:ext cx="6858000" cy="1215957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Jakie </a:t>
            </a:r>
            <a:r>
              <a:rPr lang="pl-PL" dirty="0" smtClean="0">
                <a:ea typeface="Segoe UI" panose="020B0502040204020203" pitchFamily="34" charset="0"/>
              </a:rPr>
              <a:t>znacie </a:t>
            </a:r>
            <a:r>
              <a:rPr lang="pl-PL" dirty="0">
                <a:ea typeface="Segoe UI" panose="020B0502040204020203" pitchFamily="34" charset="0"/>
              </a:rPr>
              <a:t>sposoby zabezpieczenia przed zagrożeniem w </a:t>
            </a:r>
            <a:r>
              <a:rPr lang="pl-PL" dirty="0" err="1">
                <a:ea typeface="Segoe UI" panose="020B0502040204020203" pitchFamily="34" charset="0"/>
              </a:rPr>
              <a:t>internecie</a:t>
            </a:r>
            <a:r>
              <a:rPr lang="pl-PL" dirty="0">
                <a:ea typeface="Segoe UI" panose="020B0502040204020203" pitchFamily="34" charset="0"/>
              </a:rPr>
              <a:t>?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996" y="156519"/>
            <a:ext cx="1229891" cy="73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1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Odpowiedzi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270225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Programy antywirusowe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Zaktualizowane oprogramowanie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Niezapisywanie haseł logowania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Zdrowy rozsądek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2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zapoznanie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z </a:t>
            </a:r>
            <a:r>
              <a:rPr lang="pl-PL" sz="4400" dirty="0" err="1" smtClean="0"/>
              <a:t>oProgramowaniem</a:t>
            </a:r>
            <a:r>
              <a:rPr lang="pl-PL" sz="4400" dirty="0" smtClean="0"/>
              <a:t> </a:t>
            </a:r>
            <a:r>
              <a:rPr lang="pl-PL" sz="4400" dirty="0"/>
              <a:t>zwiększającym bezpieczeństwo w sieci</a:t>
            </a:r>
          </a:p>
        </p:txBody>
      </p:sp>
    </p:spTree>
    <p:extLst>
      <p:ext uri="{BB962C8B-B14F-4D97-AF65-F5344CB8AC3E}">
        <p14:creationId xmlns:p14="http://schemas.microsoft.com/office/powerpoint/2010/main" val="727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grafika, ilustrująca wykrycie szkodliwego oprogramowania">
            <a:extLst>
              <a:ext uri="{FF2B5EF4-FFF2-40B4-BE49-F238E27FC236}">
                <a16:creationId xmlns="" xmlns:a16="http://schemas.microsoft.com/office/drawing/2014/main" id="{7756A3D9-08CA-764D-A1B4-3DCCA591C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85" y="246672"/>
            <a:ext cx="8681756" cy="6347954"/>
          </a:xfrm>
          <a:prstGeom prst="rect">
            <a:avLst/>
          </a:prstGeom>
        </p:spPr>
      </p:pic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2271779" y="3209022"/>
            <a:ext cx="4686167" cy="623280"/>
          </a:xfrm>
        </p:spPr>
        <p:txBody>
          <a:bodyPr/>
          <a:lstStyle/>
          <a:p>
            <a:r>
              <a:rPr lang="pl-PL" sz="4400" dirty="0"/>
              <a:t>Czym jest antywirus?</a:t>
            </a:r>
          </a:p>
        </p:txBody>
      </p:sp>
    </p:spTree>
    <p:extLst>
      <p:ext uri="{BB962C8B-B14F-4D97-AF65-F5344CB8AC3E}">
        <p14:creationId xmlns:p14="http://schemas.microsoft.com/office/powerpoint/2010/main" val="105972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Programy antywirusowe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73982" y="2040776"/>
            <a:ext cx="7162622" cy="4009827"/>
          </a:xfrm>
        </p:spPr>
        <p:txBody>
          <a:bodyPr>
            <a:no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Oprogramowanie antywirusowe, w dużym uproszczeniu, wykrywa, a następnie uniemożliwia złośliwym programom (znanym jako „wirusy”) dostanie się do systemu komputera, a także rozbraja je i usuwa, gdy wykryje, że dany system jest zainfekowany. </a:t>
            </a:r>
            <a:endParaRPr lang="pl-PL" dirty="0" smtClean="0">
              <a:ea typeface="Segoe UI" panose="020B0502040204020203" pitchFamily="34" charset="0"/>
            </a:endParaRPr>
          </a:p>
          <a:p>
            <a:pPr marL="358775" indent="-358775">
              <a:lnSpc>
                <a:spcPct val="100000"/>
              </a:lnSpc>
            </a:pPr>
            <a:r>
              <a:rPr lang="pl-PL" dirty="0" smtClean="0">
                <a:ea typeface="Segoe UI" panose="020B0502040204020203" pitchFamily="34" charset="0"/>
              </a:rPr>
              <a:t>Antywirusy </a:t>
            </a:r>
            <a:r>
              <a:rPr lang="pl-PL" dirty="0">
                <a:ea typeface="Segoe UI" panose="020B0502040204020203" pitchFamily="34" charset="0"/>
              </a:rPr>
              <a:t>rozpoznają podejrzane zachowania </a:t>
            </a:r>
            <a:r>
              <a:rPr lang="pl-PL" dirty="0" smtClean="0">
                <a:ea typeface="Segoe UI" panose="020B0502040204020203" pitchFamily="34" charset="0"/>
              </a:rPr>
              <a:t/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i </a:t>
            </a:r>
            <a:r>
              <a:rPr lang="pl-PL" dirty="0">
                <a:ea typeface="Segoe UI" panose="020B0502040204020203" pitchFamily="34" charset="0"/>
              </a:rPr>
              <a:t>ostrzegają użytkownika.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8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941" y="0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746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19847" y="613828"/>
            <a:ext cx="8591033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Płatne programy antywirusowe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270225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 err="1">
                <a:ea typeface="Segoe UI" panose="020B0502040204020203" pitchFamily="34" charset="0"/>
              </a:rPr>
              <a:t>Bitdefender</a:t>
            </a:r>
            <a:r>
              <a:rPr lang="pl-PL" dirty="0">
                <a:ea typeface="Segoe UI" panose="020B0502040204020203" pitchFamily="34" charset="0"/>
              </a:rPr>
              <a:t> Total Security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Norton Security Deluxe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Kaspersky Total Security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G Data Internet Security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847" y="782123"/>
            <a:ext cx="1343122" cy="806410"/>
          </a:xfrm>
          <a:prstGeom prst="rect">
            <a:avLst/>
          </a:prstGeom>
        </p:spPr>
      </p:pic>
      <p:pic>
        <p:nvPicPr>
          <p:cNvPr id="6" name="Obraz 5" descr="logo programu &quot;Bitdefender Total Security&quot;">
            <a:extLst>
              <a:ext uri="{FF2B5EF4-FFF2-40B4-BE49-F238E27FC236}">
                <a16:creationId xmlns="" xmlns:a16="http://schemas.microsoft.com/office/drawing/2014/main" id="{D48E283D-5462-6B4C-B9CA-3BDB81188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1767" y="2251611"/>
            <a:ext cx="2196353" cy="1052419"/>
          </a:xfrm>
          <a:prstGeom prst="rect">
            <a:avLst/>
          </a:prstGeom>
        </p:spPr>
      </p:pic>
      <p:pic>
        <p:nvPicPr>
          <p:cNvPr id="8" name="Obraz 7" descr="logo programu &quot;Norton Security&quot;">
            <a:extLst>
              <a:ext uri="{FF2B5EF4-FFF2-40B4-BE49-F238E27FC236}">
                <a16:creationId xmlns="" xmlns:a16="http://schemas.microsoft.com/office/drawing/2014/main" id="{A33FCF80-483F-CF42-9EA9-C372FB4C1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4559" y="3484209"/>
            <a:ext cx="1190641" cy="479058"/>
          </a:xfrm>
          <a:prstGeom prst="rect">
            <a:avLst/>
          </a:prstGeom>
        </p:spPr>
      </p:pic>
      <p:pic>
        <p:nvPicPr>
          <p:cNvPr id="10" name="Obraz 9" descr="logo programu &quot;Kaspersky&quot;">
            <a:extLst>
              <a:ext uri="{FF2B5EF4-FFF2-40B4-BE49-F238E27FC236}">
                <a16:creationId xmlns="" xmlns:a16="http://schemas.microsoft.com/office/drawing/2014/main" id="{86242B8E-0017-7642-8701-D64A4F2749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1316" y="4249459"/>
            <a:ext cx="1860305" cy="423219"/>
          </a:xfrm>
          <a:prstGeom prst="rect">
            <a:avLst/>
          </a:prstGeom>
        </p:spPr>
      </p:pic>
      <p:pic>
        <p:nvPicPr>
          <p:cNvPr id="12" name="Obraz 11" descr="logo programu &quot;G Data Internet Security&quot;">
            <a:extLst>
              <a:ext uri="{FF2B5EF4-FFF2-40B4-BE49-F238E27FC236}">
                <a16:creationId xmlns="" xmlns:a16="http://schemas.microsoft.com/office/drawing/2014/main" id="{498F959E-D814-2342-B23A-13A481CC09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3674" y="4908696"/>
            <a:ext cx="529235" cy="72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1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1754" y="613828"/>
            <a:ext cx="8414426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Bezpłatne programy antywirusowe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81280" y="272768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 err="1">
                <a:ea typeface="Segoe UI" panose="020B0502040204020203" pitchFamily="34" charset="0"/>
              </a:rPr>
              <a:t>Avira</a:t>
            </a:r>
            <a:r>
              <a:rPr lang="pl-PL" dirty="0">
                <a:ea typeface="Segoe UI" panose="020B0502040204020203" pitchFamily="34" charset="0"/>
              </a:rPr>
              <a:t> </a:t>
            </a:r>
            <a:r>
              <a:rPr lang="pl-PL" dirty="0" err="1">
                <a:ea typeface="Segoe UI" panose="020B0502040204020203" pitchFamily="34" charset="0"/>
              </a:rPr>
              <a:t>Free</a:t>
            </a:r>
            <a:r>
              <a:rPr lang="pl-PL" dirty="0">
                <a:ea typeface="Segoe UI" panose="020B0502040204020203" pitchFamily="34" charset="0"/>
              </a:rPr>
              <a:t> Security Suite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Panda </a:t>
            </a:r>
            <a:r>
              <a:rPr lang="pl-PL" dirty="0" err="1">
                <a:ea typeface="Segoe UI" panose="020B0502040204020203" pitchFamily="34" charset="0"/>
              </a:rPr>
              <a:t>Free</a:t>
            </a:r>
            <a:r>
              <a:rPr lang="pl-PL" dirty="0">
                <a:ea typeface="Segoe UI" panose="020B0502040204020203" pitchFamily="34" charset="0"/>
              </a:rPr>
              <a:t> </a:t>
            </a:r>
            <a:r>
              <a:rPr lang="pl-PL" dirty="0" err="1">
                <a:ea typeface="Segoe UI" panose="020B0502040204020203" pitchFamily="34" charset="0"/>
              </a:rPr>
              <a:t>Antivirus</a:t>
            </a:r>
            <a:r>
              <a:rPr lang="pl-PL" dirty="0">
                <a:ea typeface="Segoe UI" panose="020B0502040204020203" pitchFamily="34" charset="0"/>
              </a:rPr>
              <a:t> 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 err="1">
                <a:ea typeface="Segoe UI" panose="020B0502040204020203" pitchFamily="34" charset="0"/>
              </a:rPr>
              <a:t>Avast</a:t>
            </a:r>
            <a:r>
              <a:rPr lang="pl-PL" dirty="0">
                <a:ea typeface="Segoe UI" panose="020B0502040204020203" pitchFamily="34" charset="0"/>
              </a:rPr>
              <a:t> </a:t>
            </a:r>
            <a:r>
              <a:rPr lang="pl-PL" dirty="0" err="1">
                <a:ea typeface="Segoe UI" panose="020B0502040204020203" pitchFamily="34" charset="0"/>
              </a:rPr>
              <a:t>Free</a:t>
            </a:r>
            <a:r>
              <a:rPr lang="pl-PL" dirty="0">
                <a:ea typeface="Segoe UI" panose="020B0502040204020203" pitchFamily="34" charset="0"/>
              </a:rPr>
              <a:t> </a:t>
            </a:r>
            <a:r>
              <a:rPr lang="pl-PL" dirty="0" err="1">
                <a:ea typeface="Segoe UI" panose="020B0502040204020203" pitchFamily="34" charset="0"/>
              </a:rPr>
              <a:t>Antivirus</a:t>
            </a:r>
            <a:endParaRPr lang="pl-PL" dirty="0">
              <a:ea typeface="Segoe UI" panose="020B0502040204020203" pitchFamily="34" charset="0"/>
            </a:endParaRP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AVG AntiVirus FREE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117" y="48089"/>
            <a:ext cx="1524440" cy="915273"/>
          </a:xfrm>
          <a:prstGeom prst="rect">
            <a:avLst/>
          </a:prstGeom>
        </p:spPr>
      </p:pic>
      <p:pic>
        <p:nvPicPr>
          <p:cNvPr id="6" name="Obraz 5" descr="logo programu &quot;Avira Free Security&quot;">
            <a:extLst>
              <a:ext uri="{FF2B5EF4-FFF2-40B4-BE49-F238E27FC236}">
                <a16:creationId xmlns="" xmlns:a16="http://schemas.microsoft.com/office/drawing/2014/main" id="{2F563CC7-6F49-334C-9B15-982A266AF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512" y="2833350"/>
            <a:ext cx="1775012" cy="430130"/>
          </a:xfrm>
          <a:prstGeom prst="rect">
            <a:avLst/>
          </a:prstGeom>
        </p:spPr>
      </p:pic>
      <p:pic>
        <p:nvPicPr>
          <p:cNvPr id="8" name="Obraz 7" descr="logo programu &quot;Panda Free Antivirus&quot;">
            <a:extLst>
              <a:ext uri="{FF2B5EF4-FFF2-40B4-BE49-F238E27FC236}">
                <a16:creationId xmlns="" xmlns:a16="http://schemas.microsoft.com/office/drawing/2014/main" id="{73E7567E-A994-0549-874C-58DDD9CD1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746" y="3511959"/>
            <a:ext cx="2178424" cy="513019"/>
          </a:xfrm>
          <a:prstGeom prst="rect">
            <a:avLst/>
          </a:prstGeom>
        </p:spPr>
      </p:pic>
      <p:pic>
        <p:nvPicPr>
          <p:cNvPr id="10" name="Obraz 9" descr="logo programu &quot;Avast Free Antivirus&quot;">
            <a:extLst>
              <a:ext uri="{FF2B5EF4-FFF2-40B4-BE49-F238E27FC236}">
                <a16:creationId xmlns="" xmlns:a16="http://schemas.microsoft.com/office/drawing/2014/main" id="{9A1EE301-4F8F-C34B-ACB4-566E68407B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3512" y="4241183"/>
            <a:ext cx="1801906" cy="566699"/>
          </a:xfrm>
          <a:prstGeom prst="rect">
            <a:avLst/>
          </a:prstGeom>
        </p:spPr>
      </p:pic>
      <p:pic>
        <p:nvPicPr>
          <p:cNvPr id="12" name="Obraz 11" descr="logo programu &quot;AVG Antivirus Free&quot;">
            <a:extLst>
              <a:ext uri="{FF2B5EF4-FFF2-40B4-BE49-F238E27FC236}">
                <a16:creationId xmlns="" xmlns:a16="http://schemas.microsoft.com/office/drawing/2014/main" id="{A564BD06-137C-B14A-B3E3-265895E55B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512" y="4885413"/>
            <a:ext cx="1156446" cy="115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 czym warto pamiętać?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49373" y="2046750"/>
            <a:ext cx="7158047" cy="3838483"/>
          </a:xfrm>
        </p:spPr>
        <p:txBody>
          <a:bodyPr>
            <a:no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aktualizacja bazy wirusów komputerowych – można ustawić funkcję automatycznej aktualizacji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korzystanie z tylko jednego programu antywirusowego</a:t>
            </a:r>
          </a:p>
          <a:p>
            <a:pPr marL="358775" indent="-358775">
              <a:lnSpc>
                <a:spcPct val="150000"/>
              </a:lnSpc>
            </a:pPr>
            <a:r>
              <a:rPr lang="pl-PL" dirty="0">
                <a:ea typeface="Segoe UI" panose="020B0502040204020203" pitchFamily="34" charset="0"/>
              </a:rPr>
              <a:t>instalacja oprogramowania tylko </a:t>
            </a:r>
            <a:r>
              <a:rPr lang="pl-PL" dirty="0" smtClean="0">
                <a:ea typeface="Segoe UI" panose="020B0502040204020203" pitchFamily="34" charset="0"/>
              </a:rPr>
              <a:t>ze sprawdzonych </a:t>
            </a:r>
            <a:r>
              <a:rPr lang="pl-PL" dirty="0">
                <a:ea typeface="Segoe UI" panose="020B0502040204020203" pitchFamily="34" charset="0"/>
              </a:rPr>
              <a:t>źródeł</a:t>
            </a:r>
          </a:p>
          <a:p>
            <a:pPr marL="0" indent="0">
              <a:lnSpc>
                <a:spcPct val="150000"/>
              </a:lnSpc>
              <a:buNone/>
            </a:pPr>
            <a:endParaRPr lang="pl-PL" dirty="0">
              <a:ea typeface="Segoe UI" panose="020B0502040204020203" pitchFamily="34" charset="0"/>
            </a:endParaRPr>
          </a:p>
          <a:p>
            <a:pPr marL="358775" indent="-358775">
              <a:lnSpc>
                <a:spcPct val="150000"/>
              </a:lnSpc>
            </a:pPr>
            <a:endParaRPr lang="pl-PL" dirty="0">
              <a:ea typeface="Segoe UI" panose="020B0502040204020203" pitchFamily="34" charset="0"/>
            </a:endParaRP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7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3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instalacja bezpłatnego oprogramowania antywirusowego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np</a:t>
            </a:r>
            <a:r>
              <a:rPr lang="pl-PL" sz="4400" dirty="0"/>
              <a:t>. </a:t>
            </a:r>
            <a:r>
              <a:rPr lang="pl-PL" sz="4400" dirty="0" err="1"/>
              <a:t>avast</a:t>
            </a:r>
            <a:r>
              <a:rPr lang="pl-PL" sz="4400" dirty="0"/>
              <a:t> </a:t>
            </a:r>
            <a:r>
              <a:rPr lang="pl-PL" sz="4400" dirty="0" err="1"/>
              <a:t>free</a:t>
            </a:r>
            <a:r>
              <a:rPr lang="pl-PL" sz="4400" dirty="0"/>
              <a:t> </a:t>
            </a:r>
            <a:r>
              <a:rPr lang="pl-PL" sz="4400" dirty="0" err="1"/>
              <a:t>antivirus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419187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strona startowa &quot;www.avast.com/pl&quot;">
            <a:extLst>
              <a:ext uri="{FF2B5EF4-FFF2-40B4-BE49-F238E27FC236}">
                <a16:creationId xmlns="" xmlns:a16="http://schemas.microsoft.com/office/drawing/2014/main" id="{F26F7D38-0F0F-BE46-BDD9-12769B037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Pobierz </a:t>
            </a:r>
            <a:r>
              <a:rPr lang="pl-PL" sz="5400" cap="none" dirty="0" err="1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Avast</a:t>
            </a:r>
            <a:endParaRPr lang="pl-PL" sz="5400" cap="none" dirty="0">
              <a:solidFill>
                <a:srgbClr val="EA5B0C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1753494" y="1332574"/>
            <a:ext cx="2603351" cy="279698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B2152302-055F-B14F-9D16-7B76579D78DF}"/>
              </a:ext>
            </a:extLst>
          </p:cNvPr>
          <p:cNvSpPr/>
          <p:nvPr/>
        </p:nvSpPr>
        <p:spPr>
          <a:xfrm>
            <a:off x="3164539" y="4000500"/>
            <a:ext cx="2603351" cy="700592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4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zrzut ekranu - uruchamianie instalacji programu Avast jako administrator">
            <a:extLst>
              <a:ext uri="{FF2B5EF4-FFF2-40B4-BE49-F238E27FC236}">
                <a16:creationId xmlns="" xmlns:a16="http://schemas.microsoft.com/office/drawing/2014/main" id="{E847AEF1-5DE0-544B-9D05-81D234E2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8329"/>
            <a:ext cx="9144000" cy="4479131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Uruchom jako administrator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740086" y="1904074"/>
            <a:ext cx="2603351" cy="279698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ostrzeżenie o zabezpieczeniach i uruchamianie instalacji programu Avast">
            <a:extLst>
              <a:ext uri="{FF2B5EF4-FFF2-40B4-BE49-F238E27FC236}">
                <a16:creationId xmlns="" xmlns:a16="http://schemas.microsoft.com/office/drawing/2014/main" id="{6FD4F6C5-122B-8A48-AF93-220FDA7CB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28026"/>
            <a:ext cx="12453634" cy="774103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Uruchom jako administrator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4916247" y="3342488"/>
            <a:ext cx="1269402" cy="444203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4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zrzut ekranu - instalator programu Avast">
            <a:extLst>
              <a:ext uri="{FF2B5EF4-FFF2-40B4-BE49-F238E27FC236}">
                <a16:creationId xmlns="" xmlns:a16="http://schemas.microsoft.com/office/drawing/2014/main" id="{8527699C-ED6E-2644-85F0-EF2FA87D1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26" y="1059627"/>
            <a:ext cx="8143539" cy="5454127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Zainstaluj 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3926539" y="3700632"/>
            <a:ext cx="1452281" cy="530262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3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potwierdzenie zainstalowania programu Avast">
            <a:extLst>
              <a:ext uri="{FF2B5EF4-FFF2-40B4-BE49-F238E27FC236}">
                <a16:creationId xmlns="" xmlns:a16="http://schemas.microsoft.com/office/drawing/2014/main" id="{57A7970E-E8A7-5946-9086-2986418DD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9513"/>
            <a:ext cx="9144000" cy="607161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Kontynuuj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3732905" y="5109882"/>
            <a:ext cx="1807284" cy="753036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62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zrzut ekranu - Polityka prywatności programu Avast">
            <a:extLst>
              <a:ext uri="{FF2B5EF4-FFF2-40B4-BE49-F238E27FC236}">
                <a16:creationId xmlns="" xmlns:a16="http://schemas.microsoft.com/office/drawing/2014/main" id="{B2937723-42AE-CE47-ACE7-D1FA20FFD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7" y="1058755"/>
            <a:ext cx="9144000" cy="610002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Zapoznaj się z polityką prywatności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6" name="Ramka 5">
            <a:extLst>
              <a:ext uri="{FF2B5EF4-FFF2-40B4-BE49-F238E27FC236}">
                <a16:creationId xmlns="" xmlns:a16="http://schemas.microsoft.com/office/drawing/2014/main" id="{22504DEE-B4E7-F54A-A632-A21EE694BC79}"/>
              </a:ext>
            </a:extLst>
          </p:cNvPr>
          <p:cNvSpPr/>
          <p:nvPr/>
        </p:nvSpPr>
        <p:spPr>
          <a:xfrm>
            <a:off x="3711389" y="5916705"/>
            <a:ext cx="1807284" cy="753036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D4429686-038F-3844-A8F0-95ABB3EDB7B1}"/>
              </a:ext>
            </a:extLst>
          </p:cNvPr>
          <p:cNvSpPr/>
          <p:nvPr/>
        </p:nvSpPr>
        <p:spPr>
          <a:xfrm>
            <a:off x="1796526" y="4442907"/>
            <a:ext cx="1344707" cy="193639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78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>
                <a:solidFill>
                  <a:schemeClr val="bg1"/>
                </a:solidFill>
                <a:latin typeface="+mj-lt"/>
              </a:rPr>
            </a:br>
            <a:r>
              <a:rPr lang="pl-PL" sz="6000" dirty="0">
                <a:solidFill>
                  <a:schemeClr val="bg1"/>
                </a:solidFill>
                <a:latin typeface="+mj-lt"/>
              </a:rPr>
              <a:t>REALNE KORZYŚCI</a:t>
            </a: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 Europejski Fundusz Rozwoju Regionalnego (na niebieskim tle żółte gwiazdki).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1522185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Avast na telefon">
            <a:extLst>
              <a:ext uri="{FF2B5EF4-FFF2-40B4-BE49-F238E27FC236}">
                <a16:creationId xmlns="" xmlns:a16="http://schemas.microsoft.com/office/drawing/2014/main" id="{861D3F4B-193A-8948-BAB6-6109FBDE6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9513"/>
            <a:ext cx="9144000" cy="611610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3638" y="753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Możesz zainstalować </a:t>
            </a:r>
            <a:r>
              <a:rPr lang="pl-PL" cap="none" dirty="0" err="1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Avast</a:t>
            </a:r>
            <a:r>
              <a:rPr lang="pl-PL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na telefonie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372" y="53829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3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4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włączanie lub wyłączanie zapory systemu </a:t>
            </a:r>
            <a:r>
              <a:rPr lang="pl-PL" sz="4400" dirty="0" err="1"/>
              <a:t>windows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41033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grafika, ilustrująca, do czego potrzebny jest firewall">
            <a:extLst>
              <a:ext uri="{FF2B5EF4-FFF2-40B4-BE49-F238E27FC236}">
                <a16:creationId xmlns="" xmlns:a16="http://schemas.microsoft.com/office/drawing/2014/main" id="{7756A3D9-08CA-764D-A1B4-3DCCA591C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85" y="246672"/>
            <a:ext cx="8681756" cy="6347954"/>
          </a:xfrm>
          <a:prstGeom prst="rect">
            <a:avLst/>
          </a:prstGeom>
        </p:spPr>
      </p:pic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2457523" y="3209022"/>
            <a:ext cx="4686167" cy="623280"/>
          </a:xfrm>
        </p:spPr>
        <p:txBody>
          <a:bodyPr/>
          <a:lstStyle/>
          <a:p>
            <a:r>
              <a:rPr lang="pl-PL" sz="4400" dirty="0"/>
              <a:t>Czym jest firewall?</a:t>
            </a:r>
          </a:p>
        </p:txBody>
      </p:sp>
    </p:spTree>
    <p:extLst>
      <p:ext uri="{BB962C8B-B14F-4D97-AF65-F5344CB8AC3E}">
        <p14:creationId xmlns:p14="http://schemas.microsoft.com/office/powerpoint/2010/main" val="211137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08562" y="613828"/>
            <a:ext cx="853115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Firewall </a:t>
            </a:r>
            <a:r>
              <a:rPr lang="pl-PL" sz="5400" cap="none" dirty="0" smtClean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– </a:t>
            </a:r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zapora </a:t>
            </a:r>
            <a:r>
              <a:rPr lang="pl-PL" sz="5400" cap="none" dirty="0" smtClean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sieciowa </a:t>
            </a:r>
            <a:br>
              <a:rPr lang="pl-PL" sz="5400" cap="none" dirty="0" smtClean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5400" cap="none" dirty="0" smtClean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systemu Windows</a:t>
            </a:r>
            <a:endParaRPr lang="pl-PL" sz="5400" cap="none" dirty="0">
              <a:solidFill>
                <a:srgbClr val="EA5B0C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270225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50000"/>
              </a:lnSpc>
            </a:pPr>
            <a:r>
              <a:rPr lang="pl-PL" dirty="0" smtClean="0">
                <a:solidFill>
                  <a:srgbClr val="EA5B0C"/>
                </a:solidFill>
                <a:ea typeface="Segoe UI" panose="020B0502040204020203" pitchFamily="34" charset="0"/>
              </a:rPr>
              <a:t>Zapora sieciowa </a:t>
            </a:r>
            <a:r>
              <a:rPr lang="pl-PL" dirty="0" smtClean="0">
                <a:ea typeface="Segoe UI" panose="020B0502040204020203" pitchFamily="34" charset="0"/>
              </a:rPr>
              <a:t>(ang. Firewall) to moduł ochronny odpowiedzialny za filtrowanie całego ruchu sieciowego i ewentualne blokowanie ataków zdalnych na dany komputer. 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774" y="759276"/>
            <a:ext cx="1419226" cy="85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0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zrzut ekranu - uruchomienie Ustawień systemu operacyjnego Windows10">
            <a:extLst>
              <a:ext uri="{FF2B5EF4-FFF2-40B4-BE49-F238E27FC236}">
                <a16:creationId xmlns="" xmlns:a16="http://schemas.microsoft.com/office/drawing/2014/main" id="{3DECE3FC-DB40-4A45-8815-E1929A92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20" y="1121013"/>
            <a:ext cx="8389640" cy="5508349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Wejdź w Ustawienia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394320" y="5764725"/>
            <a:ext cx="1391449" cy="279698"/>
          </a:xfrm>
          <a:prstGeom prst="fram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61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ekran Ustawienia systemu Windows 10">
            <a:extLst>
              <a:ext uri="{FF2B5EF4-FFF2-40B4-BE49-F238E27FC236}">
                <a16:creationId xmlns="" xmlns:a16="http://schemas.microsoft.com/office/drawing/2014/main" id="{ECE86F92-757C-704A-A511-652C332FF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301750"/>
            <a:ext cx="7543800" cy="42545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Sieć i Internet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3876275" y="2355924"/>
            <a:ext cx="1391449" cy="1065007"/>
          </a:xfrm>
          <a:prstGeom prst="frame">
            <a:avLst>
              <a:gd name="adj1" fmla="val 2399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4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zrzut ekranu - Ustawienia sieci i internetu systemu operacyjnego Windows10">
            <a:extLst>
              <a:ext uri="{FF2B5EF4-FFF2-40B4-BE49-F238E27FC236}">
                <a16:creationId xmlns="" xmlns:a16="http://schemas.microsoft.com/office/drawing/2014/main" id="{E0112C46-4E8A-6D4A-8B9C-5F4FA509D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86" y="1121013"/>
            <a:ext cx="7543800" cy="52705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Ethernet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3863830" y="5486400"/>
            <a:ext cx="1982111" cy="494852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3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Zapora systemu Windows10">
            <a:extLst>
              <a:ext uri="{FF2B5EF4-FFF2-40B4-BE49-F238E27FC236}">
                <a16:creationId xmlns="" xmlns:a16="http://schemas.microsoft.com/office/drawing/2014/main" id="{DF187418-6C15-2D4F-A799-97C0D3A78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460500"/>
            <a:ext cx="7543800" cy="3937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Włącz lub wyłącz Zaporę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829"/>
            <a:ext cx="1691680" cy="10156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658052" y="3334871"/>
            <a:ext cx="1982111" cy="494852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zrzut ekranu - Włączanie Zapory systemu Windows10">
            <a:extLst>
              <a:ext uri="{FF2B5EF4-FFF2-40B4-BE49-F238E27FC236}">
                <a16:creationId xmlns="" xmlns:a16="http://schemas.microsoft.com/office/drawing/2014/main" id="{F3E585BD-AA01-A24B-A8CA-5B32080D2C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10" y="1442347"/>
            <a:ext cx="7543800" cy="42799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40086" y="10532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Włącz Zaporę systemu Windows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7" y="314637"/>
            <a:ext cx="1206503" cy="724384"/>
          </a:xfrm>
          <a:prstGeom prst="rect">
            <a:avLst/>
          </a:prstGeom>
        </p:spPr>
      </p:pic>
      <p:sp>
        <p:nvSpPr>
          <p:cNvPr id="9" name="Ramka 8">
            <a:extLst>
              <a:ext uri="{FF2B5EF4-FFF2-40B4-BE49-F238E27FC236}">
                <a16:creationId xmlns="" xmlns:a16="http://schemas.microsoft.com/office/drawing/2014/main" id="{F5E349ED-6D94-F246-904D-981ACB775F0A}"/>
              </a:ext>
            </a:extLst>
          </p:cNvPr>
          <p:cNvSpPr/>
          <p:nvPr/>
        </p:nvSpPr>
        <p:spPr>
          <a:xfrm>
            <a:off x="2217911" y="2807746"/>
            <a:ext cx="1988329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8056720E-44E1-B643-B71F-63E0C3B8C040}"/>
              </a:ext>
            </a:extLst>
          </p:cNvPr>
          <p:cNvSpPr/>
          <p:nvPr/>
        </p:nvSpPr>
        <p:spPr>
          <a:xfrm>
            <a:off x="2217911" y="4039087"/>
            <a:ext cx="1988329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0" name="Ramka 9">
            <a:extLst>
              <a:ext uri="{FF2B5EF4-FFF2-40B4-BE49-F238E27FC236}">
                <a16:creationId xmlns="" xmlns:a16="http://schemas.microsoft.com/office/drawing/2014/main" id="{14CF4E01-9314-5941-A2A6-0BDA19EDDE1C}"/>
              </a:ext>
            </a:extLst>
          </p:cNvPr>
          <p:cNvSpPr/>
          <p:nvPr/>
        </p:nvSpPr>
        <p:spPr>
          <a:xfrm>
            <a:off x="5637007" y="5374828"/>
            <a:ext cx="785308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2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5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Tryb Prywatny w przeglądarce Google Chrome</a:t>
            </a:r>
          </a:p>
        </p:txBody>
      </p:sp>
    </p:spTree>
    <p:extLst>
      <p:ext uri="{BB962C8B-B14F-4D97-AF65-F5344CB8AC3E}">
        <p14:creationId xmlns:p14="http://schemas.microsoft.com/office/powerpoint/2010/main" val="115176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logo Fundacji Aktywizacj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descr="logo Polskiego Związku Głuchych. Oddział Łódzk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descr="logo Fundacji Rozwoju Społeczeństwa Informacyjne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descr="logo Fundacji Instytut Rozwoju Regional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4748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B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grafika, ilustrująca system incognito przeglądarki Google Chrome">
            <a:extLst>
              <a:ext uri="{FF2B5EF4-FFF2-40B4-BE49-F238E27FC236}">
                <a16:creationId xmlns="" xmlns:a16="http://schemas.microsoft.com/office/drawing/2014/main" id="{078EACF4-87C7-EE45-BAEA-7BD61BACB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010" y="1238251"/>
            <a:ext cx="4572000" cy="4572000"/>
          </a:xfrm>
          <a:prstGeom prst="rect">
            <a:avLst/>
          </a:prstGeom>
        </p:spPr>
      </p:pic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75052" y="5064665"/>
            <a:ext cx="6213915" cy="16668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2400" dirty="0"/>
              <a:t>Czym jest tryb incognito?</a:t>
            </a:r>
          </a:p>
        </p:txBody>
      </p:sp>
    </p:spTree>
    <p:extLst>
      <p:ext uri="{BB962C8B-B14F-4D97-AF65-F5344CB8AC3E}">
        <p14:creationId xmlns:p14="http://schemas.microsoft.com/office/powerpoint/2010/main" val="403454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Tryb prywatny (incognito)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00391" y="1916349"/>
            <a:ext cx="7704307" cy="4209814"/>
          </a:xfrm>
        </p:spPr>
        <p:txBody>
          <a:bodyPr>
            <a:no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Uniemożliwia zapisywanie historii przeglądania, pamięci podręcznej i ciasteczek</a:t>
            </a:r>
          </a:p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Wyszukiwanie w Google nie będzie </a:t>
            </a:r>
            <a:r>
              <a:rPr lang="pl-PL" dirty="0" smtClean="0">
                <a:ea typeface="Segoe UI" panose="020B0502040204020203" pitchFamily="34" charset="0"/>
              </a:rPr>
              <a:t>oparte na dotychczasowych wynikach </a:t>
            </a:r>
            <a:r>
              <a:rPr lang="pl-PL" dirty="0">
                <a:ea typeface="Segoe UI" panose="020B0502040204020203" pitchFamily="34" charset="0"/>
              </a:rPr>
              <a:t>innych </a:t>
            </a:r>
            <a:r>
              <a:rPr lang="pl-PL" dirty="0" err="1" smtClean="0">
                <a:ea typeface="Segoe UI" panose="020B0502040204020203" pitchFamily="34" charset="0"/>
              </a:rPr>
              <a:t>wyszukiwań</a:t>
            </a:r>
            <a:endParaRPr lang="pl-PL" dirty="0">
              <a:ea typeface="Segoe UI" panose="020B0502040204020203" pitchFamily="34" charset="0"/>
            </a:endParaRPr>
          </a:p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Można udostępnić komputer osobie </a:t>
            </a:r>
            <a:r>
              <a:rPr lang="pl-PL" dirty="0" smtClean="0">
                <a:ea typeface="Segoe UI" panose="020B0502040204020203" pitchFamily="34" charset="0"/>
              </a:rPr>
              <a:t>trzeciej </a:t>
            </a:r>
            <a:r>
              <a:rPr lang="pl-PL" dirty="0">
                <a:ea typeface="Segoe UI" panose="020B0502040204020203" pitchFamily="34" charset="0"/>
              </a:rPr>
              <a:t>bez obawy o zachowanie hasła w przeglądarce</a:t>
            </a:r>
          </a:p>
          <a:p>
            <a:pPr marL="358775" indent="-358775">
              <a:lnSpc>
                <a:spcPct val="100000"/>
              </a:lnSpc>
            </a:pPr>
            <a:r>
              <a:rPr lang="pl-PL" dirty="0">
                <a:solidFill>
                  <a:srgbClr val="F16623"/>
                </a:solidFill>
                <a:ea typeface="Segoe UI" panose="020B0502040204020203" pitchFamily="34" charset="0"/>
              </a:rPr>
              <a:t>Ciekawostka: </a:t>
            </a:r>
            <a:r>
              <a:rPr lang="pl-PL" dirty="0">
                <a:ea typeface="Segoe UI" panose="020B0502040204020203" pitchFamily="34" charset="0"/>
              </a:rPr>
              <a:t>Linie </a:t>
            </a:r>
            <a:r>
              <a:rPr lang="pl-PL" dirty="0" smtClean="0">
                <a:ea typeface="Segoe UI" panose="020B0502040204020203" pitchFamily="34" charset="0"/>
              </a:rPr>
              <a:t>lotnicze </a:t>
            </a:r>
            <a:r>
              <a:rPr lang="pl-PL" dirty="0">
                <a:ea typeface="Segoe UI" panose="020B0502040204020203" pitchFamily="34" charset="0"/>
              </a:rPr>
              <a:t>czy serwisy z takimi biletami zapisują rezultaty naszych wyszukiwań. Przy kolejnych wejściach dynamicznie dostosowują ceny indywidualnie dla każdego użytkownika.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Jak włączyć tryb incognito?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7571" y="4858423"/>
            <a:ext cx="8472791" cy="1250547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Możesz też uruchomić tryb </a:t>
            </a:r>
            <a:r>
              <a:rPr lang="pl-PL" dirty="0" smtClean="0">
                <a:ea typeface="Segoe UI" panose="020B0502040204020203" pitchFamily="34" charset="0"/>
              </a:rPr>
              <a:t>incognito </a:t>
            </a:r>
            <a:r>
              <a:rPr lang="pl-PL" dirty="0">
                <a:ea typeface="Segoe UI" panose="020B0502040204020203" pitchFamily="34" charset="0"/>
              </a:rPr>
              <a:t>używając kombinacji klawiszy na klawiaturze: </a:t>
            </a:r>
            <a:r>
              <a:rPr lang="pl-PL" dirty="0" err="1">
                <a:ea typeface="Segoe UI" panose="020B0502040204020203" pitchFamily="34" charset="0"/>
              </a:rPr>
              <a:t>Ctrl</a:t>
            </a:r>
            <a:r>
              <a:rPr lang="pl-PL" dirty="0">
                <a:ea typeface="Segoe UI" panose="020B0502040204020203" pitchFamily="34" charset="0"/>
              </a:rPr>
              <a:t> + </a:t>
            </a:r>
            <a:r>
              <a:rPr lang="pl-PL" dirty="0" err="1">
                <a:ea typeface="Segoe UI" panose="020B0502040204020203" pitchFamily="34" charset="0"/>
              </a:rPr>
              <a:t>Shift</a:t>
            </a:r>
            <a:r>
              <a:rPr lang="pl-PL" dirty="0">
                <a:ea typeface="Segoe UI" panose="020B0502040204020203" pitchFamily="34" charset="0"/>
              </a:rPr>
              <a:t> + n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pic>
        <p:nvPicPr>
          <p:cNvPr id="8" name="Obraz 7" descr="zrzut ekranu - uruchamianie trybu prywatnego w przeglądarce Google Chrome">
            <a:extLst>
              <a:ext uri="{FF2B5EF4-FFF2-40B4-BE49-F238E27FC236}">
                <a16:creationId xmlns="" xmlns:a16="http://schemas.microsoft.com/office/drawing/2014/main" id="{AC85E424-516B-D14C-BD5D-76D8D4C6B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4486"/>
            <a:ext cx="9144000" cy="2511145"/>
          </a:xfrm>
          <a:prstGeom prst="rect">
            <a:avLst/>
          </a:prstGeom>
        </p:spPr>
      </p:pic>
      <p:sp>
        <p:nvSpPr>
          <p:cNvPr id="10" name="Ramka 9">
            <a:extLst>
              <a:ext uri="{FF2B5EF4-FFF2-40B4-BE49-F238E27FC236}">
                <a16:creationId xmlns="" xmlns:a16="http://schemas.microsoft.com/office/drawing/2014/main" id="{5F763487-0FE0-134C-B307-8C563E456750}"/>
              </a:ext>
            </a:extLst>
          </p:cNvPr>
          <p:cNvSpPr/>
          <p:nvPr/>
        </p:nvSpPr>
        <p:spPr>
          <a:xfrm>
            <a:off x="8950362" y="1847300"/>
            <a:ext cx="226252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1" name="Ramka 10">
            <a:extLst>
              <a:ext uri="{FF2B5EF4-FFF2-40B4-BE49-F238E27FC236}">
                <a16:creationId xmlns="" xmlns:a16="http://schemas.microsoft.com/office/drawing/2014/main" id="{6AD73405-3076-BC44-BA05-8A212E9F89CF}"/>
              </a:ext>
            </a:extLst>
          </p:cNvPr>
          <p:cNvSpPr/>
          <p:nvPr/>
        </p:nvSpPr>
        <p:spPr>
          <a:xfrm>
            <a:off x="7711868" y="2240159"/>
            <a:ext cx="146474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1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Część 6 </a:t>
            </a:r>
            <a:br>
              <a:rPr lang="pl-PL" sz="4400" dirty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dirty="0"/>
              <a:t>zarządzanie historią przeglądanych stron i hasłami</a:t>
            </a:r>
          </a:p>
        </p:txBody>
      </p:sp>
    </p:spTree>
    <p:extLst>
      <p:ext uri="{BB962C8B-B14F-4D97-AF65-F5344CB8AC3E}">
        <p14:creationId xmlns:p14="http://schemas.microsoft.com/office/powerpoint/2010/main" val="379740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47472" y="641009"/>
            <a:ext cx="8132324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Zarządzanie historią przeglądania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2702257"/>
            <a:ext cx="7128792" cy="3423906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Jeśli nie chcesz, by informacje o tym, na które strony internetowe wchodzisz pozostawały zapisane, możesz usunąć całą historię przeglądania lub niektóre jej elementy. 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070" y="757739"/>
            <a:ext cx="1265451" cy="75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72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zrzut ekranu - uruchamianie zarządzania historią przeglądania w przeglądarce Google Chrome">
            <a:extLst>
              <a:ext uri="{FF2B5EF4-FFF2-40B4-BE49-F238E27FC236}">
                <a16:creationId xmlns="" xmlns:a16="http://schemas.microsoft.com/office/drawing/2014/main" id="{87D0A334-EB47-0443-89D6-D18623015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4" y="1847300"/>
            <a:ext cx="9144000" cy="258624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4429" y="4213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Zarządzanie historią przeglądania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547" y="604717"/>
            <a:ext cx="1292963" cy="776294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17F9C460-AE09-AB4A-AA96-F68B1C35FECB}"/>
              </a:ext>
            </a:extLst>
          </p:cNvPr>
          <p:cNvSpPr/>
          <p:nvPr/>
        </p:nvSpPr>
        <p:spPr>
          <a:xfrm>
            <a:off x="8950362" y="1847300"/>
            <a:ext cx="226252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853ED90D-1D52-3345-A6C1-BAB7C83859C7}"/>
              </a:ext>
            </a:extLst>
          </p:cNvPr>
          <p:cNvSpPr/>
          <p:nvPr/>
        </p:nvSpPr>
        <p:spPr>
          <a:xfrm>
            <a:off x="7263204" y="2430006"/>
            <a:ext cx="188079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4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widok historii przeglądania w przeglądarce Google Chrome">
            <a:extLst>
              <a:ext uri="{FF2B5EF4-FFF2-40B4-BE49-F238E27FC236}">
                <a16:creationId xmlns="" xmlns:a16="http://schemas.microsoft.com/office/drawing/2014/main" id="{6AFFE13B-FB45-6A4D-9E79-CAE8AFE5A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7600"/>
            <a:ext cx="9144000" cy="20828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2843" y="616178"/>
            <a:ext cx="8297693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Wyczyść dane przeglądania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573" y="799531"/>
            <a:ext cx="1292963" cy="776294"/>
          </a:xfrm>
          <a:prstGeom prst="rect">
            <a:avLst/>
          </a:prstGeom>
        </p:spPr>
      </p:pic>
      <p:sp>
        <p:nvSpPr>
          <p:cNvPr id="8" name="Ramka 7">
            <a:extLst>
              <a:ext uri="{FF2B5EF4-FFF2-40B4-BE49-F238E27FC236}">
                <a16:creationId xmlns="" xmlns:a16="http://schemas.microsoft.com/office/drawing/2014/main" id="{853ED90D-1D52-3345-A6C1-BAB7C83859C7}"/>
              </a:ext>
            </a:extLst>
          </p:cNvPr>
          <p:cNvSpPr/>
          <p:nvPr/>
        </p:nvSpPr>
        <p:spPr>
          <a:xfrm>
            <a:off x="0" y="3644444"/>
            <a:ext cx="188079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8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zrzut ekranu - okno czyszczenia danych przeglądania w przeglądarce Google Chrome">
            <a:extLst>
              <a:ext uri="{FF2B5EF4-FFF2-40B4-BE49-F238E27FC236}">
                <a16:creationId xmlns="" xmlns:a16="http://schemas.microsoft.com/office/drawing/2014/main" id="{DB617FE1-3070-E44E-AB73-3AD8DAE2C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9419"/>
            <a:ext cx="9144000" cy="42100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Wyczyść dane przeglądania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391" y="261938"/>
            <a:ext cx="1691680" cy="1015684"/>
          </a:xfrm>
          <a:prstGeom prst="rect">
            <a:avLst/>
          </a:prstGeom>
        </p:spPr>
      </p:pic>
      <p:sp>
        <p:nvSpPr>
          <p:cNvPr id="8" name="Ramka 7">
            <a:extLst>
              <a:ext uri="{FF2B5EF4-FFF2-40B4-BE49-F238E27FC236}">
                <a16:creationId xmlns="" xmlns:a16="http://schemas.microsoft.com/office/drawing/2014/main" id="{853ED90D-1D52-3345-A6C1-BAB7C83859C7}"/>
              </a:ext>
            </a:extLst>
          </p:cNvPr>
          <p:cNvSpPr/>
          <p:nvPr/>
        </p:nvSpPr>
        <p:spPr>
          <a:xfrm>
            <a:off x="3214688" y="3201532"/>
            <a:ext cx="188079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Ramka 8">
            <a:extLst>
              <a:ext uri="{FF2B5EF4-FFF2-40B4-BE49-F238E27FC236}">
                <a16:creationId xmlns="" xmlns:a16="http://schemas.microsoft.com/office/drawing/2014/main" id="{58DF725C-3ADF-4C41-B1ED-0A3BE47E1317}"/>
              </a:ext>
            </a:extLst>
          </p:cNvPr>
          <p:cNvSpPr/>
          <p:nvPr/>
        </p:nvSpPr>
        <p:spPr>
          <a:xfrm>
            <a:off x="5214938" y="5254170"/>
            <a:ext cx="1000126" cy="360818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9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Zarządzanie hasłami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81280" y="2566071"/>
            <a:ext cx="7333146" cy="3423906"/>
          </a:xfrm>
        </p:spPr>
        <p:txBody>
          <a:bodyPr>
            <a:noAutofit/>
          </a:bodyPr>
          <a:lstStyle/>
          <a:p>
            <a:pPr marL="358775" indent="-358775">
              <a:lnSpc>
                <a:spcPct val="100000"/>
              </a:lnSpc>
            </a:pPr>
            <a:r>
              <a:rPr lang="pl-PL" dirty="0">
                <a:ea typeface="Segoe UI" panose="020B0502040204020203" pitchFamily="34" charset="0"/>
              </a:rPr>
              <a:t>Różne hasła do różnych serwisów zwiększają nasze bezpieczeństwo w sieci. </a:t>
            </a:r>
            <a:endParaRPr lang="pl-PL" dirty="0" smtClean="0">
              <a:ea typeface="Segoe UI" panose="020B0502040204020203" pitchFamily="34" charset="0"/>
            </a:endParaRPr>
          </a:p>
          <a:p>
            <a:pPr marL="358775" indent="-358775">
              <a:lnSpc>
                <a:spcPct val="100000"/>
              </a:lnSpc>
            </a:pPr>
            <a:r>
              <a:rPr lang="pl-PL" dirty="0" smtClean="0">
                <a:ea typeface="Segoe UI" panose="020B0502040204020203" pitchFamily="34" charset="0"/>
              </a:rPr>
              <a:t>Niestety</a:t>
            </a:r>
            <a:r>
              <a:rPr lang="pl-PL" dirty="0">
                <a:ea typeface="Segoe UI" panose="020B0502040204020203" pitchFamily="34" charset="0"/>
              </a:rPr>
              <a:t>, czasem zdarza nam się zapomnieć hasła. </a:t>
            </a:r>
            <a:endParaRPr lang="pl-PL" dirty="0" smtClean="0">
              <a:ea typeface="Segoe UI" panose="020B0502040204020203" pitchFamily="34" charset="0"/>
            </a:endParaRPr>
          </a:p>
          <a:p>
            <a:pPr marL="358775" indent="-358775">
              <a:lnSpc>
                <a:spcPct val="100000"/>
              </a:lnSpc>
            </a:pPr>
            <a:r>
              <a:rPr lang="pl-PL" dirty="0" smtClean="0">
                <a:ea typeface="Segoe UI" panose="020B0502040204020203" pitchFamily="34" charset="0"/>
              </a:rPr>
              <a:t>Na </a:t>
            </a:r>
            <a:r>
              <a:rPr lang="pl-PL" dirty="0">
                <a:ea typeface="Segoe UI" panose="020B0502040204020203" pitchFamily="34" charset="0"/>
              </a:rPr>
              <a:t>szczęście hasło można zapamiętać </a:t>
            </a:r>
            <a:r>
              <a:rPr lang="pl-PL" dirty="0" smtClean="0">
                <a:ea typeface="Segoe UI" panose="020B0502040204020203" pitchFamily="34" charset="0"/>
              </a:rPr>
              <a:t/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w </a:t>
            </a:r>
            <a:r>
              <a:rPr lang="pl-PL" dirty="0">
                <a:ea typeface="Segoe UI" panose="020B0502040204020203" pitchFamily="34" charset="0"/>
              </a:rPr>
              <a:t>przeglądarce. 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81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8737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Włącz ustawienia przeglądarki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51035"/>
            <a:ext cx="1691680" cy="1015684"/>
          </a:xfrm>
          <a:prstGeom prst="rect">
            <a:avLst/>
          </a:prstGeom>
        </p:spPr>
      </p:pic>
      <p:pic>
        <p:nvPicPr>
          <p:cNvPr id="6" name="Obraz 5" descr="zrzut ekranu - uruchamianie Ustawień przeglądarki Google Chrome">
            <a:extLst>
              <a:ext uri="{FF2B5EF4-FFF2-40B4-BE49-F238E27FC236}">
                <a16:creationId xmlns="" xmlns:a16="http://schemas.microsoft.com/office/drawing/2014/main" id="{E9871F8D-1E4E-714F-973F-78FBF89AF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17725"/>
            <a:ext cx="9144000" cy="2622550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664F9377-3DED-0D47-BE5E-0778B9DEFABC}"/>
              </a:ext>
            </a:extLst>
          </p:cNvPr>
          <p:cNvSpPr/>
          <p:nvPr/>
        </p:nvSpPr>
        <p:spPr>
          <a:xfrm>
            <a:off x="8921787" y="2118766"/>
            <a:ext cx="226252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Ramka 7">
            <a:extLst>
              <a:ext uri="{FF2B5EF4-FFF2-40B4-BE49-F238E27FC236}">
                <a16:creationId xmlns="" xmlns:a16="http://schemas.microsoft.com/office/drawing/2014/main" id="{46364FED-707C-E94D-AF08-C45B950A091F}"/>
              </a:ext>
            </a:extLst>
          </p:cNvPr>
          <p:cNvSpPr/>
          <p:nvPr/>
        </p:nvSpPr>
        <p:spPr>
          <a:xfrm>
            <a:off x="7154117" y="4035421"/>
            <a:ext cx="1880796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22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a 9"/>
          <p:cNvSpPr/>
          <p:nvPr/>
        </p:nvSpPr>
        <p:spPr>
          <a:xfrm>
            <a:off x="40944" y="2169990"/>
            <a:ext cx="3057856" cy="2997680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342900" indent="-342900" algn="ctr">
              <a:buAutoNum type="arabicPeriod"/>
            </a:pP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Zagrożenia </a:t>
            </a:r>
            <a:endParaRPr lang="pl-PL" sz="1500" spc="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342900" indent="-342900" algn="ctr"/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 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sieci. Popularne </a:t>
            </a:r>
            <a:endParaRPr lang="pl-PL" sz="1500" spc="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342900" indent="-342900" algn="ctr"/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 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skuteczne sposoby zapewnienia bezpieczeństwa w cyberprzestr</a:t>
            </a:r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zeni </a:t>
            </a:r>
          </a:p>
        </p:txBody>
      </p:sp>
      <p:sp>
        <p:nvSpPr>
          <p:cNvPr id="16" name="Elipsa 15"/>
          <p:cNvSpPr/>
          <p:nvPr/>
        </p:nvSpPr>
        <p:spPr>
          <a:xfrm>
            <a:off x="6111671" y="2144969"/>
            <a:ext cx="2964089" cy="3000237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3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Instalacja bezpłatnego oprogramowania antywirusowego</a:t>
            </a:r>
          </a:p>
        </p:txBody>
      </p:sp>
      <p:sp>
        <p:nvSpPr>
          <p:cNvPr id="17" name="Elipsa 16"/>
          <p:cNvSpPr/>
          <p:nvPr/>
        </p:nvSpPr>
        <p:spPr>
          <a:xfrm>
            <a:off x="3193142" y="2160892"/>
            <a:ext cx="2852813" cy="3006890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2. 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Zapoznanie </a:t>
            </a:r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z </a:t>
            </a:r>
            <a:r>
              <a:rPr lang="pl-PL" sz="1500" spc="200" dirty="0" err="1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oprogramowaniemzwiększającym</a:t>
            </a:r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pl-PL" sz="1500" spc="20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bezieczeństwo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lang="pl-PL" sz="1500" spc="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r>
              <a:rPr lang="pl-PL" sz="15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 </a:t>
            </a:r>
            <a:r>
              <a:rPr lang="pl-PL" sz="15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sieci</a:t>
            </a:r>
          </a:p>
        </p:txBody>
      </p:sp>
      <p:sp>
        <p:nvSpPr>
          <p:cNvPr id="5" name="Prostokąt 4"/>
          <p:cNvSpPr/>
          <p:nvPr/>
        </p:nvSpPr>
        <p:spPr>
          <a:xfrm>
            <a:off x="600501" y="436728"/>
            <a:ext cx="7942998" cy="1323833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 dirty="0">
                <a:latin typeface="+mj-lt"/>
              </a:rPr>
              <a:t>PROGRAM SZKOLENIA</a:t>
            </a:r>
          </a:p>
        </p:txBody>
      </p:sp>
    </p:spTree>
    <p:extLst>
      <p:ext uri="{BB962C8B-B14F-4D97-AF65-F5344CB8AC3E}">
        <p14:creationId xmlns:p14="http://schemas.microsoft.com/office/powerpoint/2010/main" val="207474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uruchamianie menu rozwijanego ustawień przeglądarki Google Chrome">
            <a:extLst>
              <a:ext uri="{FF2B5EF4-FFF2-40B4-BE49-F238E27FC236}">
                <a16:creationId xmlns="" xmlns:a16="http://schemas.microsoft.com/office/drawing/2014/main" id="{BFF40DAC-D13A-2B4C-9F37-A50D0CC06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4975"/>
            <a:ext cx="9144000" cy="34480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Rozwiń menu ustawień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664F9377-3DED-0D47-BE5E-0778B9DEFABC}"/>
              </a:ext>
            </a:extLst>
          </p:cNvPr>
          <p:cNvSpPr/>
          <p:nvPr/>
        </p:nvSpPr>
        <p:spPr>
          <a:xfrm>
            <a:off x="105226" y="1756828"/>
            <a:ext cx="226252" cy="268941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794EBB47-1569-9B4C-A110-FD949248BBD9}"/>
              </a:ext>
            </a:extLst>
          </p:cNvPr>
          <p:cNvSpPr txBox="1"/>
          <p:nvPr/>
        </p:nvSpPr>
        <p:spPr>
          <a:xfrm>
            <a:off x="4186238" y="90011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781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zrzut ekranu - wybór &quot;Hasła i formularze&quot; z menu rozwijanego przeglądarki Google Chrome">
            <a:extLst>
              <a:ext uri="{FF2B5EF4-FFF2-40B4-BE49-F238E27FC236}">
                <a16:creationId xmlns="" xmlns:a16="http://schemas.microsoft.com/office/drawing/2014/main" id="{887BDEDF-E100-F445-BF7C-59FE54C96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9512"/>
            <a:ext cx="9144000" cy="41529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4360" y="37665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Wybierz Hasła i formularze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74" y="370963"/>
            <a:ext cx="1691680" cy="1015684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664F9377-3DED-0D47-BE5E-0778B9DEFABC}"/>
              </a:ext>
            </a:extLst>
          </p:cNvPr>
          <p:cNvSpPr/>
          <p:nvPr/>
        </p:nvSpPr>
        <p:spPr>
          <a:xfrm>
            <a:off x="71440" y="3871912"/>
            <a:ext cx="1543050" cy="268407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794EBB47-1569-9B4C-A110-FD949248BBD9}"/>
              </a:ext>
            </a:extLst>
          </p:cNvPr>
          <p:cNvSpPr txBox="1"/>
          <p:nvPr/>
        </p:nvSpPr>
        <p:spPr>
          <a:xfrm>
            <a:off x="4186238" y="90011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1938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zrzut ekranu - Zarządzanie hasłami w przeglą∂arce Google Chrome">
            <a:extLst>
              <a:ext uri="{FF2B5EF4-FFF2-40B4-BE49-F238E27FC236}">
                <a16:creationId xmlns="" xmlns:a16="http://schemas.microsoft.com/office/drawing/2014/main" id="{ADF017FA-566A-BA4F-9FE4-C49862970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3105"/>
            <a:ext cx="9144000" cy="3151789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Zarządzaj hasłami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Ramka 6">
            <a:extLst>
              <a:ext uri="{FF2B5EF4-FFF2-40B4-BE49-F238E27FC236}">
                <a16:creationId xmlns="" xmlns:a16="http://schemas.microsoft.com/office/drawing/2014/main" id="{664F9377-3DED-0D47-BE5E-0778B9DEFABC}"/>
              </a:ext>
            </a:extLst>
          </p:cNvPr>
          <p:cNvSpPr/>
          <p:nvPr/>
        </p:nvSpPr>
        <p:spPr>
          <a:xfrm>
            <a:off x="2286003" y="3529012"/>
            <a:ext cx="4614860" cy="471488"/>
          </a:xfrm>
          <a:prstGeom prst="frame">
            <a:avLst>
              <a:gd name="adj1" fmla="val 892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794EBB47-1569-9B4C-A110-FD949248BBD9}"/>
              </a:ext>
            </a:extLst>
          </p:cNvPr>
          <p:cNvSpPr txBox="1"/>
          <p:nvPr/>
        </p:nvSpPr>
        <p:spPr>
          <a:xfrm>
            <a:off x="4186238" y="90011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0437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 descr="zrzut ekranu - podgląd hasła lub nazwy użytkownika (loginu) w przeglądarce Google Chrome">
            <a:extLst>
              <a:ext uri="{FF2B5EF4-FFF2-40B4-BE49-F238E27FC236}">
                <a16:creationId xmlns="" xmlns:a16="http://schemas.microsoft.com/office/drawing/2014/main" id="{42AA4F81-2650-5B4D-8BA9-EFBA2E450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5" y="2487321"/>
            <a:ext cx="9144000" cy="19113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80" y="6138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5400" cap="none" dirty="0">
                <a:solidFill>
                  <a:srgbClr val="EA5B0C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Zarządzaj hasłami</a:t>
            </a:r>
          </a:p>
        </p:txBody>
      </p:sp>
      <p:pic>
        <p:nvPicPr>
          <p:cNvPr id="5" name="Obraz 4" descr="logo projektu &quot;e-mocni: cyfrowe umiejętności, realne korzyści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794EBB47-1569-9B4C-A110-FD949248BBD9}"/>
              </a:ext>
            </a:extLst>
          </p:cNvPr>
          <p:cNvSpPr txBox="1"/>
          <p:nvPr/>
        </p:nvSpPr>
        <p:spPr>
          <a:xfrm>
            <a:off x="4186238" y="90011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="" xmlns:a16="http://schemas.microsoft.com/office/drawing/2014/main" id="{E26BE8CA-CB56-A941-AD67-FA965F5CCDDF}"/>
              </a:ext>
            </a:extLst>
          </p:cNvPr>
          <p:cNvSpPr txBox="1"/>
          <p:nvPr/>
        </p:nvSpPr>
        <p:spPr>
          <a:xfrm>
            <a:off x="2630232" y="3442996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www.twojastrona1.pl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="" xmlns:a16="http://schemas.microsoft.com/office/drawing/2014/main" id="{1295AD13-A2DB-534A-AF49-991B32BEDFB7}"/>
              </a:ext>
            </a:extLst>
          </p:cNvPr>
          <p:cNvSpPr txBox="1"/>
          <p:nvPr/>
        </p:nvSpPr>
        <p:spPr>
          <a:xfrm>
            <a:off x="2630232" y="3729633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www.twojastrona2.pl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="" xmlns:a16="http://schemas.microsoft.com/office/drawing/2014/main" id="{E33A61DA-40A4-374B-A165-2D17264B4109}"/>
              </a:ext>
            </a:extLst>
          </p:cNvPr>
          <p:cNvSpPr txBox="1"/>
          <p:nvPr/>
        </p:nvSpPr>
        <p:spPr>
          <a:xfrm>
            <a:off x="2630232" y="4016271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www.twojastrona3.pl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="" xmlns:a16="http://schemas.microsoft.com/office/drawing/2014/main" id="{1E93A341-2530-B74D-A606-C3B9E9F39CEE}"/>
              </a:ext>
            </a:extLst>
          </p:cNvPr>
          <p:cNvSpPr txBox="1"/>
          <p:nvPr/>
        </p:nvSpPr>
        <p:spPr>
          <a:xfrm>
            <a:off x="4075569" y="3442995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użytkownik1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="" xmlns:a16="http://schemas.microsoft.com/office/drawing/2014/main" id="{684175A9-89A0-BC48-B623-E296E889E036}"/>
              </a:ext>
            </a:extLst>
          </p:cNvPr>
          <p:cNvSpPr txBox="1"/>
          <p:nvPr/>
        </p:nvSpPr>
        <p:spPr>
          <a:xfrm>
            <a:off x="4075568" y="3729633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użytkownik2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="" xmlns:a16="http://schemas.microsoft.com/office/drawing/2014/main" id="{22D213A6-0FF4-E24F-861E-CB836975DAC3}"/>
              </a:ext>
            </a:extLst>
          </p:cNvPr>
          <p:cNvSpPr txBox="1"/>
          <p:nvPr/>
        </p:nvSpPr>
        <p:spPr>
          <a:xfrm>
            <a:off x="4075568" y="4016271"/>
            <a:ext cx="1084875" cy="995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800" dirty="0"/>
              <a:t>użytkownik3</a:t>
            </a:r>
          </a:p>
        </p:txBody>
      </p:sp>
      <p:sp>
        <p:nvSpPr>
          <p:cNvPr id="17" name="Ramka 16">
            <a:extLst>
              <a:ext uri="{FF2B5EF4-FFF2-40B4-BE49-F238E27FC236}">
                <a16:creationId xmlns="" xmlns:a16="http://schemas.microsoft.com/office/drawing/2014/main" id="{0F111133-15C7-D44D-BF9D-32FA079CBC09}"/>
              </a:ext>
            </a:extLst>
          </p:cNvPr>
          <p:cNvSpPr/>
          <p:nvPr/>
        </p:nvSpPr>
        <p:spPr>
          <a:xfrm>
            <a:off x="5982511" y="3307403"/>
            <a:ext cx="355733" cy="321013"/>
          </a:xfrm>
          <a:prstGeom prst="frame">
            <a:avLst>
              <a:gd name="adj1" fmla="val 2731"/>
            </a:avLst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8" name="Symbol zastępczy zawartości 2">
            <a:extLst>
              <a:ext uri="{FF2B5EF4-FFF2-40B4-BE49-F238E27FC236}">
                <a16:creationId xmlns="" xmlns:a16="http://schemas.microsoft.com/office/drawing/2014/main" id="{51F4D3DF-F6BB-2746-A115-552DA08E3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246" y="4584090"/>
            <a:ext cx="8937933" cy="2089084"/>
          </a:xfrm>
        </p:spPr>
        <p:txBody>
          <a:bodyPr>
            <a:normAutofit fontScale="92500"/>
          </a:bodyPr>
          <a:lstStyle/>
          <a:p>
            <a:pPr marL="358775" indent="-358775">
              <a:lnSpc>
                <a:spcPct val="100000"/>
              </a:lnSpc>
            </a:pPr>
            <a:r>
              <a:rPr lang="pl-PL" sz="2200" dirty="0">
                <a:ea typeface="Segoe UI" panose="020B0502040204020203" pitchFamily="34" charset="0"/>
              </a:rPr>
              <a:t>Wybierz z listy stron internetowych nazwę strony, do której hasła </a:t>
            </a:r>
            <a:r>
              <a:rPr lang="pl-PL" sz="2200" dirty="0" smtClean="0">
                <a:ea typeface="Segoe UI" panose="020B0502040204020203" pitchFamily="34" charset="0"/>
              </a:rPr>
              <a:t>nie pamiętasz. </a:t>
            </a:r>
          </a:p>
          <a:p>
            <a:pPr marL="358775" indent="-358775">
              <a:lnSpc>
                <a:spcPct val="100000"/>
              </a:lnSpc>
            </a:pPr>
            <a:r>
              <a:rPr lang="pl-PL" sz="2200" dirty="0" smtClean="0">
                <a:ea typeface="Segoe UI" panose="020B0502040204020203" pitchFamily="34" charset="0"/>
              </a:rPr>
              <a:t>Następnie </a:t>
            </a:r>
            <a:r>
              <a:rPr lang="pl-PL" sz="2200" dirty="0">
                <a:ea typeface="Segoe UI" panose="020B0502040204020203" pitchFamily="34" charset="0"/>
              </a:rPr>
              <a:t>kliknij w „Podgląd”. Jeżeli logowanie do komputera jest zabezpieczone hasłem, </a:t>
            </a:r>
            <a:r>
              <a:rPr lang="pl-PL" sz="2200" dirty="0" smtClean="0">
                <a:ea typeface="Segoe UI" panose="020B0502040204020203" pitchFamily="34" charset="0"/>
              </a:rPr>
              <a:t>będzie trzeba go </a:t>
            </a:r>
            <a:r>
              <a:rPr lang="pl-PL" sz="2200" dirty="0">
                <a:ea typeface="Segoe UI" panose="020B0502040204020203" pitchFamily="34" charset="0"/>
              </a:rPr>
              <a:t>podać.</a:t>
            </a:r>
          </a:p>
          <a:p>
            <a:pPr marL="358775" indent="-358775">
              <a:lnSpc>
                <a:spcPct val="100000"/>
              </a:lnSpc>
            </a:pPr>
            <a:r>
              <a:rPr lang="pl-PL" sz="2200" dirty="0">
                <a:ea typeface="Segoe UI" panose="020B0502040204020203" pitchFamily="34" charset="0"/>
              </a:rPr>
              <a:t>W ten sposób możesz też przypomnieć sobie nazwę użytkownika (login</a:t>
            </a:r>
            <a:r>
              <a:rPr lang="pl-PL" sz="2200" dirty="0" smtClean="0">
                <a:ea typeface="Segoe UI" panose="020B0502040204020203" pitchFamily="34" charset="0"/>
              </a:rPr>
              <a:t>).</a:t>
            </a:r>
            <a:endParaRPr lang="pl-PL" sz="2200" dirty="0">
              <a:ea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97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/>
              <a:t>www.e-mocni.org.pl</a:t>
            </a:r>
          </a:p>
        </p:txBody>
      </p:sp>
    </p:spTree>
    <p:extLst>
      <p:ext uri="{BB962C8B-B14F-4D97-AF65-F5344CB8AC3E}">
        <p14:creationId xmlns:p14="http://schemas.microsoft.com/office/powerpoint/2010/main" val="195093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a 9"/>
          <p:cNvSpPr/>
          <p:nvPr/>
        </p:nvSpPr>
        <p:spPr>
          <a:xfrm>
            <a:off x="40944" y="2169990"/>
            <a:ext cx="3034350" cy="2997680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4. Włączanie lub wyłączanie Zapory systemu Windows</a:t>
            </a:r>
          </a:p>
        </p:txBody>
      </p:sp>
      <p:sp>
        <p:nvSpPr>
          <p:cNvPr id="16" name="Elipsa 15"/>
          <p:cNvSpPr/>
          <p:nvPr/>
        </p:nvSpPr>
        <p:spPr>
          <a:xfrm>
            <a:off x="6111671" y="2144969"/>
            <a:ext cx="2964089" cy="3000237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6. Zarządzanie historią </a:t>
            </a:r>
            <a:r>
              <a:rPr lang="pl-PL" sz="1600" spc="2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przeglądanych </a:t>
            </a:r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stron i hasłami</a:t>
            </a:r>
          </a:p>
        </p:txBody>
      </p:sp>
      <p:sp>
        <p:nvSpPr>
          <p:cNvPr id="17" name="Elipsa 16"/>
          <p:cNvSpPr/>
          <p:nvPr/>
        </p:nvSpPr>
        <p:spPr>
          <a:xfrm>
            <a:off x="3075294" y="2160892"/>
            <a:ext cx="2970662" cy="3006890"/>
          </a:xfrm>
          <a:prstGeom prst="ellipse">
            <a:avLst/>
          </a:prstGeom>
          <a:solidFill>
            <a:srgbClr val="FF6600"/>
          </a:solidFill>
          <a:ln w="76200">
            <a:noFill/>
          </a:ln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pl-PL" sz="1600" spc="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5. Tryb prywatny w przeglądarce Google Chrome</a:t>
            </a:r>
          </a:p>
        </p:txBody>
      </p:sp>
      <p:sp>
        <p:nvSpPr>
          <p:cNvPr id="5" name="Prostokąt 4"/>
          <p:cNvSpPr/>
          <p:nvPr/>
        </p:nvSpPr>
        <p:spPr>
          <a:xfrm>
            <a:off x="600501" y="436728"/>
            <a:ext cx="7942998" cy="1323833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 dirty="0">
                <a:latin typeface="+mj-lt"/>
              </a:rPr>
              <a:t>PROGRAM SZKOLENIA</a:t>
            </a:r>
          </a:p>
        </p:txBody>
      </p:sp>
    </p:spTree>
    <p:extLst>
      <p:ext uri="{BB962C8B-B14F-4D97-AF65-F5344CB8AC3E}">
        <p14:creationId xmlns:p14="http://schemas.microsoft.com/office/powerpoint/2010/main" val="8416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16623"/>
                </a:solidFill>
              </a:rPr>
              <a:t>Cele szkolenia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l-PL" dirty="0"/>
              <a:t>Uczestnik/ uczestniczka dowie się jak bezpiecznie korzystać z internetu, pozna realne zagrożenia oraz rolę oprogramowania.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3024" y="585216"/>
            <a:ext cx="6715125" cy="453009"/>
          </a:xfrm>
        </p:spPr>
        <p:txBody>
          <a:bodyPr>
            <a:normAutofit fontScale="90000"/>
          </a:bodyPr>
          <a:lstStyle/>
          <a:p>
            <a:r>
              <a:rPr lang="pl-PL" sz="3600" dirty="0"/>
              <a:t>SZCZEGÓŁOWE CELE dydaktyczne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6036" y="1495425"/>
            <a:ext cx="7781214" cy="48425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l-PL" u="sng" dirty="0">
                <a:ea typeface="Segoe UI" pitchFamily="34" charset="0"/>
              </a:rPr>
              <a:t>W wyniku szkolenia uczestnik/uczestniczka:</a:t>
            </a:r>
            <a:endParaRPr lang="pl-PL" dirty="0">
              <a:solidFill>
                <a:srgbClr val="FF0000"/>
              </a:solidFill>
              <a:ea typeface="Segoe UI" pitchFamily="34" charset="0"/>
            </a:endParaRPr>
          </a:p>
          <a:p>
            <a:pPr lvl="0">
              <a:buNone/>
            </a:pPr>
            <a:r>
              <a:rPr lang="pl-PL" dirty="0">
                <a:solidFill>
                  <a:srgbClr val="F16623"/>
                </a:solidFill>
                <a:ea typeface="Segoe UI" pitchFamily="34" charset="0"/>
              </a:rPr>
              <a:t>Wiedza</a:t>
            </a:r>
          </a:p>
          <a:p>
            <a:pPr marL="350838" lvl="0" indent="-255588">
              <a:lnSpc>
                <a:spcPct val="100000"/>
              </a:lnSpc>
            </a:pPr>
            <a:r>
              <a:rPr lang="pl-PL" sz="2000" dirty="0">
                <a:ea typeface="Segoe UI" pitchFamily="34" charset="0"/>
              </a:rPr>
              <a:t>będzie wiedział/wiedziała, co to jest antywirus i do czego jest potrzebny</a:t>
            </a:r>
          </a:p>
          <a:p>
            <a:pPr marL="350838" lvl="0" indent="-255588">
              <a:lnSpc>
                <a:spcPct val="100000"/>
              </a:lnSpc>
            </a:pPr>
            <a:r>
              <a:rPr lang="pl-PL" sz="2000" dirty="0">
                <a:ea typeface="Segoe UI" pitchFamily="34" charset="0"/>
              </a:rPr>
              <a:t>będzie znał/znała potencjalne zagrożenia, jakie wynikają </a:t>
            </a:r>
            <a:r>
              <a:rPr lang="pl-PL" sz="2000" dirty="0" smtClean="0">
                <a:ea typeface="Segoe UI" pitchFamily="34" charset="0"/>
              </a:rPr>
              <a:t/>
            </a:r>
            <a:br>
              <a:rPr lang="pl-PL" sz="2000" dirty="0" smtClean="0">
                <a:ea typeface="Segoe UI" pitchFamily="34" charset="0"/>
              </a:rPr>
            </a:br>
            <a:r>
              <a:rPr lang="pl-PL" sz="2000" dirty="0" smtClean="0">
                <a:ea typeface="Segoe UI" pitchFamily="34" charset="0"/>
              </a:rPr>
              <a:t>z </a:t>
            </a:r>
            <a:r>
              <a:rPr lang="pl-PL" sz="2000" dirty="0">
                <a:ea typeface="Segoe UI" pitchFamily="34" charset="0"/>
              </a:rPr>
              <a:t>korzystania z usług dostępnych w internecie </a:t>
            </a:r>
            <a:r>
              <a:rPr lang="pl-PL" sz="2000" dirty="0" smtClean="0">
                <a:ea typeface="Segoe UI" pitchFamily="34" charset="0"/>
              </a:rPr>
              <a:t>i konsekwencje </a:t>
            </a:r>
            <a:r>
              <a:rPr lang="pl-PL" sz="2000" dirty="0">
                <a:ea typeface="Segoe UI" pitchFamily="34" charset="0"/>
              </a:rPr>
              <a:t>braku lub nieodpowiedniego zabezpieczenia urządzeń wykorzystywanych do dostępu z tych usług</a:t>
            </a:r>
          </a:p>
          <a:p>
            <a:pPr marL="350838" lvl="0" indent="-255588">
              <a:lnSpc>
                <a:spcPct val="100000"/>
              </a:lnSpc>
            </a:pPr>
            <a:r>
              <a:rPr lang="pl-PL" sz="2000" dirty="0">
                <a:ea typeface="Segoe UI" pitchFamily="34" charset="0"/>
              </a:rPr>
              <a:t>będzie znał/znała podstawowe strategie reagowania na potencjalnie ryzykowne sytuacje w </a:t>
            </a:r>
            <a:r>
              <a:rPr lang="pl-PL" sz="2000" dirty="0" err="1">
                <a:ea typeface="Segoe UI" pitchFamily="34" charset="0"/>
              </a:rPr>
              <a:t>internecie</a:t>
            </a:r>
            <a:endParaRPr lang="pl-PL" sz="2000" dirty="0">
              <a:ea typeface="Segoe UI" pitchFamily="34" charset="0"/>
            </a:endParaRPr>
          </a:p>
          <a:p>
            <a:pPr marL="350838" lvl="0" indent="-255588">
              <a:lnSpc>
                <a:spcPct val="100000"/>
              </a:lnSpc>
            </a:pPr>
            <a:r>
              <a:rPr lang="pl-PL" sz="2000" dirty="0">
                <a:ea typeface="Segoe UI" pitchFamily="34" charset="0"/>
              </a:rPr>
              <a:t>będzie wiedział/wiedziała, że nie należy instalować na komputerze oprogramowania, którego pochodzenia nie zna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28724" y="585216"/>
            <a:ext cx="6829425" cy="376809"/>
          </a:xfrm>
        </p:spPr>
        <p:txBody>
          <a:bodyPr>
            <a:normAutofit fontScale="90000"/>
          </a:bodyPr>
          <a:lstStyle/>
          <a:p>
            <a:r>
              <a:rPr lang="pl-PL" sz="3600" dirty="0"/>
              <a:t>SZCZEGÓŁOWE CELE dydaktyczne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00500" y="1228725"/>
            <a:ext cx="7457651" cy="51092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u="sng" dirty="0">
                <a:ea typeface="Segoe UI" pitchFamily="34" charset="0"/>
              </a:rPr>
              <a:t>W wyniku szkolenia uczestnik/ uczestniczka:</a:t>
            </a:r>
            <a:endParaRPr lang="pl-PL" dirty="0">
              <a:ea typeface="Segoe UI" pitchFamily="34" charset="0"/>
            </a:endParaRPr>
          </a:p>
          <a:p>
            <a:pPr lvl="0">
              <a:buNone/>
            </a:pPr>
            <a:r>
              <a:rPr lang="pl-PL" dirty="0">
                <a:solidFill>
                  <a:srgbClr val="F16623"/>
                </a:solidFill>
                <a:ea typeface="Segoe UI" pitchFamily="34" charset="0"/>
              </a:rPr>
              <a:t>Umiejętności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potrafił/potrafiła zidentyfikować sytuacje stanowiące zagrożenia dla nich komputerów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potrafił/potrafiła zainstalować przykładowe bezpłatne oprogramowanie antywirusowe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potrafił/potrafiła rozpoznać próby wyłudzenia informacji lub próby włamania do komputera</a:t>
            </a:r>
          </a:p>
          <a:p>
            <a:pPr marL="350838" lvl="0" indent="-255588"/>
            <a:r>
              <a:rPr lang="pl-PL" dirty="0">
                <a:ea typeface="Segoe UI" pitchFamily="34" charset="0"/>
              </a:rPr>
              <a:t>będzie mógł/mogła zminimalizować niebezpieczeństwa, które mogą spotkać go </a:t>
            </a:r>
            <a:r>
              <a:rPr lang="pl-PL" dirty="0" smtClean="0">
                <a:ea typeface="Segoe UI" pitchFamily="34" charset="0"/>
              </a:rPr>
              <a:t/>
            </a:r>
            <a:br>
              <a:rPr lang="pl-PL" dirty="0" smtClean="0">
                <a:ea typeface="Segoe UI" pitchFamily="34" charset="0"/>
              </a:rPr>
            </a:br>
            <a:r>
              <a:rPr lang="pl-PL" dirty="0" smtClean="0">
                <a:ea typeface="Segoe UI" pitchFamily="34" charset="0"/>
              </a:rPr>
              <a:t>w </a:t>
            </a:r>
            <a:r>
              <a:rPr lang="pl-PL" dirty="0" err="1">
                <a:ea typeface="Segoe UI" pitchFamily="34" charset="0"/>
              </a:rPr>
              <a:t>internecie</a:t>
            </a:r>
            <a:endParaRPr lang="pl-PL" dirty="0">
              <a:ea typeface="Segoe UI" pitchFamily="34" charset="0"/>
            </a:endParaRP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5796</TotalTime>
  <Words>642</Words>
  <Application>Microsoft Office PowerPoint</Application>
  <PresentationFormat>Pokaz na ekranie (4:3)</PresentationFormat>
  <Paragraphs>130</Paragraphs>
  <Slides>54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54</vt:i4>
      </vt:variant>
    </vt:vector>
  </HeadingPairs>
  <TitlesOfParts>
    <vt:vector size="62" baseType="lpstr">
      <vt:lpstr>Arial</vt:lpstr>
      <vt:lpstr>Calibri</vt:lpstr>
      <vt:lpstr>Cheddar Jack</vt:lpstr>
      <vt:lpstr>Segoe UI</vt:lpstr>
      <vt:lpstr>Tw Cen MT</vt:lpstr>
      <vt:lpstr>Tw Cen MT Condensed</vt:lpstr>
      <vt:lpstr>Wingdings 3</vt:lpstr>
      <vt:lpstr>Integralny</vt:lpstr>
      <vt:lpstr>e-mocni:  bezpieczeństwo w sieci – realne zagrożenia  i rola oprogramowania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Cele szkolenia</vt:lpstr>
      <vt:lpstr>SZCZEGÓŁOWE CELE dydaktyczne</vt:lpstr>
      <vt:lpstr>SZCZEGÓŁOWE CELE dydaktyczne</vt:lpstr>
      <vt:lpstr>SZCZEGÓŁOWE CELE dydaktyczne</vt:lpstr>
      <vt:lpstr>Poznajmy się</vt:lpstr>
      <vt:lpstr>Część 1   ZAGROŻENIA W SIECI POPULARNE I SKUTECZNE SPOSOBY ZAPEWNIENIA BEZPIECZEŃSTWA  W CYBERPRZESTRZENI</vt:lpstr>
      <vt:lpstr>Pytania</vt:lpstr>
      <vt:lpstr>Odpowiedzi</vt:lpstr>
      <vt:lpstr>Pytania</vt:lpstr>
      <vt:lpstr>Odpowiedzi</vt:lpstr>
      <vt:lpstr>Część 2   zapoznanie  z oProgramowaniem zwiększającym bezpieczeństwo w sieci</vt:lpstr>
      <vt:lpstr>Czym jest antywirus?</vt:lpstr>
      <vt:lpstr>Programy antywirusowe</vt:lpstr>
      <vt:lpstr>Płatne programy antywirusowe</vt:lpstr>
      <vt:lpstr>Bezpłatne programy antywirusowe</vt:lpstr>
      <vt:lpstr>O czym warto pamiętać?</vt:lpstr>
      <vt:lpstr>Część 3   instalacja bezpłatnego oprogramowania antywirusowego  np. avast free antivirus</vt:lpstr>
      <vt:lpstr>Pobierz Avast</vt:lpstr>
      <vt:lpstr>Uruchom jako administrator</vt:lpstr>
      <vt:lpstr>Uruchom jako administrator</vt:lpstr>
      <vt:lpstr>Zainstaluj </vt:lpstr>
      <vt:lpstr>Kontynuuj</vt:lpstr>
      <vt:lpstr>Zapoznaj się z polityką prywatności</vt:lpstr>
      <vt:lpstr>Możesz zainstalować Avast na telefonie</vt:lpstr>
      <vt:lpstr>Część 4   włączanie lub wyłączanie zapory systemu windows</vt:lpstr>
      <vt:lpstr>Czym jest firewall?</vt:lpstr>
      <vt:lpstr>Firewall – zapora sieciowa  systemu Windows</vt:lpstr>
      <vt:lpstr>Wejdź w Ustawienia</vt:lpstr>
      <vt:lpstr>Sieć i Internet</vt:lpstr>
      <vt:lpstr>Ethernet</vt:lpstr>
      <vt:lpstr>Włącz lub wyłącz Zaporę</vt:lpstr>
      <vt:lpstr>Włącz Zaporę systemu Windows</vt:lpstr>
      <vt:lpstr>Część 5   Tryb Prywatny w przeglądarce Google Chrome</vt:lpstr>
      <vt:lpstr>Prezentacja programu PowerPoint</vt:lpstr>
      <vt:lpstr>Tryb prywatny (incognito)</vt:lpstr>
      <vt:lpstr>Jak włączyć tryb incognito?</vt:lpstr>
      <vt:lpstr>Część 6   zarządzanie historią przeglądanych stron i hasłami</vt:lpstr>
      <vt:lpstr>Zarządzanie historią przeglądania</vt:lpstr>
      <vt:lpstr>Zarządzanie historią przeglądania</vt:lpstr>
      <vt:lpstr>Wyczyść dane przeglądania</vt:lpstr>
      <vt:lpstr>Wyczyść dane przeglądania</vt:lpstr>
      <vt:lpstr>Zarządzanie hasłami</vt:lpstr>
      <vt:lpstr>Włącz ustawienia przeglądarki</vt:lpstr>
      <vt:lpstr>Rozwiń menu ustawień</vt:lpstr>
      <vt:lpstr>Wybierz Hasła i formularze</vt:lpstr>
      <vt:lpstr>Zarządzaj hasłami</vt:lpstr>
      <vt:lpstr>Zarządzaj hasłami</vt:lpstr>
      <vt:lpstr>www.e-mocni.org.pl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Katarzyna KM. Morawska</cp:lastModifiedBy>
  <cp:revision>381</cp:revision>
  <dcterms:created xsi:type="dcterms:W3CDTF">2016-08-25T12:18:52Z</dcterms:created>
  <dcterms:modified xsi:type="dcterms:W3CDTF">2018-12-28T13:13:30Z</dcterms:modified>
</cp:coreProperties>
</file>